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384" r:id="rId2"/>
    <p:sldId id="257" r:id="rId3"/>
    <p:sldId id="258" r:id="rId4"/>
    <p:sldId id="259" r:id="rId5"/>
    <p:sldId id="385" r:id="rId6"/>
    <p:sldId id="354" r:id="rId7"/>
    <p:sldId id="260" r:id="rId8"/>
    <p:sldId id="387" r:id="rId9"/>
    <p:sldId id="391" r:id="rId10"/>
    <p:sldId id="283" r:id="rId11"/>
    <p:sldId id="289" r:id="rId12"/>
    <p:sldId id="287" r:id="rId13"/>
    <p:sldId id="292" r:id="rId14"/>
    <p:sldId id="395" r:id="rId15"/>
    <p:sldId id="295" r:id="rId16"/>
    <p:sldId id="392" r:id="rId17"/>
    <p:sldId id="434" r:id="rId18"/>
    <p:sldId id="435" r:id="rId19"/>
    <p:sldId id="285" r:id="rId20"/>
    <p:sldId id="405" r:id="rId21"/>
    <p:sldId id="294" r:id="rId22"/>
    <p:sldId id="284" r:id="rId23"/>
    <p:sldId id="282" r:id="rId24"/>
    <p:sldId id="399" r:id="rId25"/>
    <p:sldId id="400" r:id="rId26"/>
    <p:sldId id="401" r:id="rId27"/>
    <p:sldId id="402" r:id="rId28"/>
    <p:sldId id="304" r:id="rId29"/>
    <p:sldId id="314" r:id="rId30"/>
    <p:sldId id="315" r:id="rId31"/>
    <p:sldId id="302" r:id="rId32"/>
    <p:sldId id="316" r:id="rId33"/>
    <p:sldId id="305" r:id="rId34"/>
    <p:sldId id="403" r:id="rId35"/>
    <p:sldId id="396" r:id="rId36"/>
    <p:sldId id="313" r:id="rId37"/>
    <p:sldId id="312" r:id="rId38"/>
    <p:sldId id="317" r:id="rId39"/>
    <p:sldId id="318" r:id="rId40"/>
    <p:sldId id="310" r:id="rId41"/>
    <p:sldId id="319" r:id="rId42"/>
    <p:sldId id="436" r:id="rId43"/>
    <p:sldId id="437" r:id="rId44"/>
    <p:sldId id="407" r:id="rId45"/>
    <p:sldId id="410" r:id="rId46"/>
    <p:sldId id="413" r:id="rId47"/>
    <p:sldId id="414" r:id="rId48"/>
    <p:sldId id="309" r:id="rId49"/>
    <p:sldId id="417" r:id="rId50"/>
    <p:sldId id="418" r:id="rId51"/>
    <p:sldId id="416" r:id="rId52"/>
    <p:sldId id="420" r:id="rId53"/>
    <p:sldId id="421" r:id="rId54"/>
    <p:sldId id="422" r:id="rId55"/>
    <p:sldId id="423" r:id="rId56"/>
    <p:sldId id="332" r:id="rId57"/>
    <p:sldId id="331" r:id="rId58"/>
    <p:sldId id="334" r:id="rId59"/>
    <p:sldId id="333" r:id="rId60"/>
    <p:sldId id="330" r:id="rId61"/>
    <p:sldId id="338" r:id="rId62"/>
    <p:sldId id="339" r:id="rId63"/>
    <p:sldId id="415" r:id="rId64"/>
    <p:sldId id="336" r:id="rId65"/>
    <p:sldId id="335" r:id="rId66"/>
    <p:sldId id="340" r:id="rId67"/>
    <p:sldId id="341" r:id="rId68"/>
    <p:sldId id="337" r:id="rId69"/>
    <p:sldId id="342" r:id="rId70"/>
    <p:sldId id="351" r:id="rId71"/>
    <p:sldId id="352" r:id="rId72"/>
    <p:sldId id="350" r:id="rId73"/>
    <p:sldId id="349" r:id="rId74"/>
    <p:sldId id="348" r:id="rId75"/>
    <p:sldId id="353" r:id="rId76"/>
    <p:sldId id="359" r:id="rId77"/>
    <p:sldId id="347" r:id="rId78"/>
    <p:sldId id="346" r:id="rId79"/>
    <p:sldId id="355" r:id="rId80"/>
    <p:sldId id="360" r:id="rId81"/>
    <p:sldId id="361" r:id="rId82"/>
    <p:sldId id="358" r:id="rId83"/>
    <p:sldId id="362" r:id="rId84"/>
    <p:sldId id="363" r:id="rId85"/>
    <p:sldId id="357" r:id="rId86"/>
    <p:sldId id="356" r:id="rId87"/>
    <p:sldId id="345" r:id="rId88"/>
    <p:sldId id="364" r:id="rId89"/>
    <p:sldId id="365" r:id="rId90"/>
    <p:sldId id="398" r:id="rId91"/>
    <p:sldId id="343" r:id="rId92"/>
    <p:sldId id="438" r:id="rId93"/>
    <p:sldId id="329" r:id="rId94"/>
    <p:sldId id="370" r:id="rId95"/>
    <p:sldId id="431" r:id="rId96"/>
    <p:sldId id="432" r:id="rId97"/>
    <p:sldId id="369" r:id="rId98"/>
    <p:sldId id="424" r:id="rId99"/>
    <p:sldId id="368" r:id="rId100"/>
    <p:sldId id="366" r:id="rId101"/>
    <p:sldId id="367" r:id="rId102"/>
    <p:sldId id="328" r:id="rId103"/>
    <p:sldId id="373" r:id="rId104"/>
    <p:sldId id="327" r:id="rId105"/>
    <p:sldId id="372" r:id="rId106"/>
    <p:sldId id="382" r:id="rId107"/>
    <p:sldId id="381" r:id="rId108"/>
    <p:sldId id="379" r:id="rId109"/>
    <p:sldId id="380" r:id="rId110"/>
    <p:sldId id="377" r:id="rId111"/>
    <p:sldId id="378" r:id="rId112"/>
    <p:sldId id="429" r:id="rId113"/>
    <p:sldId id="430" r:id="rId114"/>
    <p:sldId id="425" r:id="rId115"/>
    <p:sldId id="428" r:id="rId116"/>
    <p:sldId id="383" r:id="rId117"/>
    <p:sldId id="371" r:id="rId118"/>
    <p:sldId id="280" r:id="rId119"/>
    <p:sldId id="433" r:id="rId1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0790" autoAdjust="0"/>
  </p:normalViewPr>
  <p:slideViewPr>
    <p:cSldViewPr snapToGrid="0">
      <p:cViewPr varScale="1">
        <p:scale>
          <a:sx n="60" d="100"/>
          <a:sy n="60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  <a:ea typeface="+mn-ea"/>
                <a:cs typeface="+mn-cs"/>
              </a:defRPr>
            </a:pPr>
            <a:r>
              <a:rPr lang="en-IN"/>
              <a:t>Success Rate and MACE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ootlight MT Light" panose="0204060206030A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 Rate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</c:v>
                </c:pt>
                <c:pt idx="1">
                  <c:v>Europe</c:v>
                </c:pt>
                <c:pt idx="2">
                  <c:v>Japan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83.4</c:v>
                </c:pt>
                <c:pt idx="2">
                  <c:v>86.6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MACE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</c:v>
                </c:pt>
                <c:pt idx="1">
                  <c:v>Europe</c:v>
                </c:pt>
                <c:pt idx="2">
                  <c:v>Japan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2.2999999999999998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1076000"/>
        <c:axId val="161077568"/>
      </c:barChart>
      <c:catAx>
        <c:axId val="16107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Footlight MT Light" panose="0204060206030A020304" pitchFamily="18" charset="0"/>
                <a:ea typeface="+mn-ea"/>
                <a:cs typeface="+mn-cs"/>
              </a:defRPr>
            </a:pPr>
            <a:endParaRPr lang="en-US"/>
          </a:p>
        </c:txPr>
        <c:crossAx val="161077568"/>
        <c:crosses val="autoZero"/>
        <c:auto val="1"/>
        <c:lblAlgn val="ctr"/>
        <c:lblOffset val="100"/>
        <c:noMultiLvlLbl val="0"/>
      </c:catAx>
      <c:valAx>
        <c:axId val="16107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Footlight MT Light" panose="0204060206030A020304" pitchFamily="18" charset="0"/>
                <a:ea typeface="+mn-ea"/>
                <a:cs typeface="+mn-cs"/>
              </a:defRPr>
            </a:pPr>
            <a:endParaRPr lang="en-US"/>
          </a:p>
        </c:txPr>
        <c:crossAx val="16107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Footlight MT Light" panose="0204060206030A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400">
          <a:latin typeface="Footlight MT Light" panose="0204060206030A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Death</c:v>
                </c:pt>
                <c:pt idx="1">
                  <c:v>Urgent CABG</c:v>
                </c:pt>
                <c:pt idx="2">
                  <c:v>Tamponade</c:v>
                </c:pt>
                <c:pt idx="3">
                  <c:v>Collateral perforation</c:v>
                </c:pt>
                <c:pt idx="4">
                  <c:v>Donor vessel dissection</c:v>
                </c:pt>
                <c:pt idx="5">
                  <c:v>MACE</c:v>
                </c:pt>
                <c:pt idx="6">
                  <c:v>Target vessel dissection</c:v>
                </c:pt>
                <c:pt idx="7">
                  <c:v>Stroke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0.7</c:v>
                </c:pt>
                <c:pt idx="2">
                  <c:v>1.4</c:v>
                </c:pt>
                <c:pt idx="3">
                  <c:v>6.9</c:v>
                </c:pt>
                <c:pt idx="4">
                  <c:v>2</c:v>
                </c:pt>
                <c:pt idx="5">
                  <c:v>2</c:v>
                </c:pt>
                <c:pt idx="6">
                  <c:v>5.4</c:v>
                </c:pt>
                <c:pt idx="7">
                  <c:v>0.8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639888"/>
        <c:axId val="205639496"/>
      </c:barChart>
      <c:catAx>
        <c:axId val="20563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Footlight MT Light" panose="0204060206030A020304" pitchFamily="18" charset="0"/>
                <a:ea typeface="+mn-ea"/>
                <a:cs typeface="+mn-cs"/>
              </a:defRPr>
            </a:pPr>
            <a:endParaRPr lang="en-US"/>
          </a:p>
        </c:txPr>
        <c:crossAx val="205639496"/>
        <c:crosses val="autoZero"/>
        <c:auto val="1"/>
        <c:lblAlgn val="ctr"/>
        <c:lblOffset val="100"/>
        <c:noMultiLvlLbl val="0"/>
      </c:catAx>
      <c:valAx>
        <c:axId val="20563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Footlight MT Light" panose="0204060206030A020304" pitchFamily="18" charset="0"/>
                <a:ea typeface="+mn-ea"/>
                <a:cs typeface="+mn-cs"/>
              </a:defRPr>
            </a:pPr>
            <a:endParaRPr lang="en-US"/>
          </a:p>
        </c:txPr>
        <c:crossAx val="20563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Footlight MT Light" panose="0204060206030A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Overall success</c:v>
                </c:pt>
                <c:pt idx="1">
                  <c:v>Retrograde success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83.3</c:v>
                </c:pt>
                <c:pt idx="1">
                  <c:v>74.5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61076392"/>
        <c:axId val="204687896"/>
        <c:axId val="0"/>
      </c:bar3DChart>
      <c:catAx>
        <c:axId val="161076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bg1"/>
                </a:solidFill>
                <a:latin typeface="Footlight MT Light" panose="0204060206030A020304" pitchFamily="18" charset="0"/>
                <a:ea typeface="+mn-ea"/>
                <a:cs typeface="+mn-cs"/>
              </a:defRPr>
            </a:pPr>
            <a:endParaRPr lang="en-US"/>
          </a:p>
        </c:txPr>
        <c:crossAx val="204687896"/>
        <c:crosses val="autoZero"/>
        <c:auto val="1"/>
        <c:lblAlgn val="ctr"/>
        <c:lblOffset val="100"/>
        <c:noMultiLvlLbl val="0"/>
      </c:catAx>
      <c:valAx>
        <c:axId val="2046878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6107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Footlight MT Light" panose="0204060206030A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baseline="0">
              <a:solidFill>
                <a:schemeClr val="bg1"/>
              </a:solidFill>
              <a:latin typeface="Footlight MT Light" panose="0204060206030A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10042196269189E-2"/>
          <c:y val="0.16041981018172738"/>
          <c:w val="0.90629519434685057"/>
          <c:h val="0.61090666713895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CTO PCI periprocedural MI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Antegrade</c:v>
                </c:pt>
                <c:pt idx="1">
                  <c:v>Antegrade dissection re-entry</c:v>
                </c:pt>
                <c:pt idx="2">
                  <c:v>Retrograde</c:v>
                </c:pt>
                <c:pt idx="3">
                  <c:v>Retrograde dissection reentry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33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016248"/>
        <c:axId val="209016640"/>
      </c:barChart>
      <c:catAx>
        <c:axId val="20901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bg1"/>
                </a:solidFill>
                <a:latin typeface="Footlight MT Light" panose="0204060206030A020304" pitchFamily="18" charset="0"/>
                <a:ea typeface="+mn-ea"/>
                <a:cs typeface="+mn-cs"/>
              </a:defRPr>
            </a:pPr>
            <a:endParaRPr lang="en-US"/>
          </a:p>
        </c:txPr>
        <c:crossAx val="209016640"/>
        <c:crosses val="autoZero"/>
        <c:auto val="1"/>
        <c:lblAlgn val="ctr"/>
        <c:lblOffset val="100"/>
        <c:noMultiLvlLbl val="0"/>
      </c:catAx>
      <c:valAx>
        <c:axId val="20901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Footlight MT Light" panose="0204060206030A020304" pitchFamily="18" charset="0"/>
                <a:ea typeface="+mn-ea"/>
                <a:cs typeface="+mn-cs"/>
              </a:defRPr>
            </a:pPr>
            <a:endParaRPr lang="en-US"/>
          </a:p>
        </c:txPr>
        <c:crossAx val="209016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chemeClr val="bg1"/>
          </a:solidFill>
          <a:latin typeface="Footlight MT Light" panose="0204060206030A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A4FF8-98DD-44F9-A1BC-ABD79BAFD544}" type="doc">
      <dgm:prSet loTypeId="urn:microsoft.com/office/officeart/2005/8/layout/funnel1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36A1F55E-E5A5-42C5-A75A-0123F2F74785}">
      <dgm:prSet phldrT="[Text]"/>
      <dgm:spPr/>
      <dgm:t>
        <a:bodyPr/>
        <a:lstStyle/>
        <a:p>
          <a:r>
            <a:rPr lang="en-IN" b="0" dirty="0" smtClean="0">
              <a:solidFill>
                <a:schemeClr val="tx1"/>
              </a:solidFill>
              <a:latin typeface="Footlight MT Light" panose="0204060206030A020304" pitchFamily="18" charset="0"/>
            </a:rPr>
            <a:t>Degree of lumen narrowing</a:t>
          </a:r>
          <a:endParaRPr lang="en-IN" b="0" dirty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66973626-B4CD-4F44-9E25-1B42601F08EC}" type="parTrans" cxnId="{CD0846E7-B529-4344-BB90-2688C80D26BF}">
      <dgm:prSet/>
      <dgm:spPr/>
      <dgm:t>
        <a:bodyPr/>
        <a:lstStyle/>
        <a:p>
          <a:endParaRPr lang="en-IN" b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A59292BC-7F8A-4C0B-A16C-CC570AAE2A28}" type="sibTrans" cxnId="{CD0846E7-B529-4344-BB90-2688C80D26BF}">
      <dgm:prSet/>
      <dgm:spPr/>
      <dgm:t>
        <a:bodyPr/>
        <a:lstStyle/>
        <a:p>
          <a:endParaRPr lang="en-IN" b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68EC323A-DA46-41CE-965D-EA36163DE443}">
      <dgm:prSet/>
      <dgm:spPr/>
      <dgm:t>
        <a:bodyPr/>
        <a:lstStyle/>
        <a:p>
          <a:r>
            <a:rPr lang="en-IN" b="0" dirty="0" smtClean="0">
              <a:solidFill>
                <a:schemeClr val="tx1"/>
              </a:solidFill>
              <a:latin typeface="Footlight MT Light" panose="0204060206030A020304" pitchFamily="18" charset="0"/>
            </a:rPr>
            <a:t>Antegrade blood flow</a:t>
          </a:r>
          <a:endParaRPr lang="en-IN" b="0" dirty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BD71F10E-C8CD-4879-85CE-9E52F481E6DC}" type="parTrans" cxnId="{1C82A29E-E78B-43E9-AAF8-D1D613C3D9AC}">
      <dgm:prSet/>
      <dgm:spPr/>
      <dgm:t>
        <a:bodyPr/>
        <a:lstStyle/>
        <a:p>
          <a:endParaRPr lang="en-IN" b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899AA530-0AAE-4D74-9B27-A0C96AD080C6}" type="sibTrans" cxnId="{1C82A29E-E78B-43E9-AAF8-D1D613C3D9AC}">
      <dgm:prSet/>
      <dgm:spPr/>
      <dgm:t>
        <a:bodyPr/>
        <a:lstStyle/>
        <a:p>
          <a:endParaRPr lang="en-IN" b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C5554FC9-574C-4DF6-A8A0-71BB446344DB}">
      <dgm:prSet/>
      <dgm:spPr/>
      <dgm:t>
        <a:bodyPr/>
        <a:lstStyle/>
        <a:p>
          <a:r>
            <a:rPr lang="en-IN" b="0" dirty="0" smtClean="0">
              <a:solidFill>
                <a:schemeClr val="tx1"/>
              </a:solidFill>
              <a:latin typeface="Footlight MT Light" panose="0204060206030A020304" pitchFamily="18" charset="0"/>
            </a:rPr>
            <a:t>Age of occlusion</a:t>
          </a:r>
          <a:endParaRPr lang="en-IN" b="0" dirty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E1EBDEB5-B7F9-428C-9DB1-0408DECD5AA8}" type="parTrans" cxnId="{CBB41C2A-E9DB-413E-8F82-E47F524831D3}">
      <dgm:prSet/>
      <dgm:spPr/>
      <dgm:t>
        <a:bodyPr/>
        <a:lstStyle/>
        <a:p>
          <a:endParaRPr lang="en-IN" b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E3E955E6-2C64-4CE9-BF1D-10B8C4EE0E95}" type="sibTrans" cxnId="{CBB41C2A-E9DB-413E-8F82-E47F524831D3}">
      <dgm:prSet/>
      <dgm:spPr/>
      <dgm:t>
        <a:bodyPr/>
        <a:lstStyle/>
        <a:p>
          <a:endParaRPr lang="en-IN" b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60894691-69A1-40EB-8FBB-335AC6F69CA9}">
      <dgm:prSet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Footlight MT Light" panose="0204060206030A020304" pitchFamily="18" charset="0"/>
            </a:rPr>
            <a:t>Define CTO</a:t>
          </a:r>
          <a:endParaRPr lang="en-IN" b="1" dirty="0">
            <a:solidFill>
              <a:srgbClr val="FFFF00"/>
            </a:solidFill>
            <a:latin typeface="Footlight MT Light" panose="0204060206030A020304" pitchFamily="18" charset="0"/>
          </a:endParaRPr>
        </a:p>
      </dgm:t>
    </dgm:pt>
    <dgm:pt modelId="{7EDFE187-F9BB-4ED2-845F-EF4580FA84BC}" type="parTrans" cxnId="{11470778-168A-41C2-AB68-5CC3D03FBC26}">
      <dgm:prSet/>
      <dgm:spPr/>
      <dgm:t>
        <a:bodyPr/>
        <a:lstStyle/>
        <a:p>
          <a:endParaRPr lang="en-IN" b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32946980-3B74-445F-BDC8-F118648B9D44}" type="sibTrans" cxnId="{11470778-168A-41C2-AB68-5CC3D03FBC26}">
      <dgm:prSet/>
      <dgm:spPr/>
      <dgm:t>
        <a:bodyPr/>
        <a:lstStyle/>
        <a:p>
          <a:endParaRPr lang="en-IN" b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B632E306-FE28-45C0-988A-8D22C757B7F5}" type="pres">
      <dgm:prSet presAssocID="{B46A4FF8-98DD-44F9-A1BC-ABD79BAFD54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53D4881-FBDB-4658-9CA9-985E78A80D84}" type="pres">
      <dgm:prSet presAssocID="{B46A4FF8-98DD-44F9-A1BC-ABD79BAFD544}" presName="ellipse" presStyleLbl="trBgShp" presStyleIdx="0" presStyleCnt="1"/>
      <dgm:spPr/>
      <dgm:t>
        <a:bodyPr/>
        <a:lstStyle/>
        <a:p>
          <a:endParaRPr lang="en-IN"/>
        </a:p>
      </dgm:t>
    </dgm:pt>
    <dgm:pt modelId="{BD5D2EF9-0531-41B4-BCD1-0A979E4CEC0C}" type="pres">
      <dgm:prSet presAssocID="{B46A4FF8-98DD-44F9-A1BC-ABD79BAFD544}" presName="arrow1" presStyleLbl="fgShp" presStyleIdx="0" presStyleCnt="1"/>
      <dgm:spPr/>
      <dgm:t>
        <a:bodyPr/>
        <a:lstStyle/>
        <a:p>
          <a:endParaRPr lang="en-IN"/>
        </a:p>
      </dgm:t>
    </dgm:pt>
    <dgm:pt modelId="{9D902AD1-524A-4AFD-8A76-2C5B8C1B2211}" type="pres">
      <dgm:prSet presAssocID="{B46A4FF8-98DD-44F9-A1BC-ABD79BAFD54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AE37D6-FDAD-4BC5-911E-4641C18F3BE1}" type="pres">
      <dgm:prSet presAssocID="{68EC323A-DA46-41CE-965D-EA36163DE44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A4BC6C-66FE-49BB-83DC-38015A717FB3}" type="pres">
      <dgm:prSet presAssocID="{C5554FC9-574C-4DF6-A8A0-71BB446344D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70CC11-D1CB-4455-8E95-A038200CA80A}" type="pres">
      <dgm:prSet presAssocID="{60894691-69A1-40EB-8FBB-335AC6F69CA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612769-9D3D-4187-8094-8845A417969F}" type="pres">
      <dgm:prSet presAssocID="{B46A4FF8-98DD-44F9-A1BC-ABD79BAFD544}" presName="funnel" presStyleLbl="trAlignAcc1" presStyleIdx="0" presStyleCnt="1"/>
      <dgm:spPr/>
      <dgm:t>
        <a:bodyPr/>
        <a:lstStyle/>
        <a:p>
          <a:endParaRPr lang="en-IN"/>
        </a:p>
      </dgm:t>
    </dgm:pt>
  </dgm:ptLst>
  <dgm:cxnLst>
    <dgm:cxn modelId="{CD0846E7-B529-4344-BB90-2688C80D26BF}" srcId="{B46A4FF8-98DD-44F9-A1BC-ABD79BAFD544}" destId="{36A1F55E-E5A5-42C5-A75A-0123F2F74785}" srcOrd="0" destOrd="0" parTransId="{66973626-B4CD-4F44-9E25-1B42601F08EC}" sibTransId="{A59292BC-7F8A-4C0B-A16C-CC570AAE2A28}"/>
    <dgm:cxn modelId="{5133735E-E20C-4AA6-B56E-EE11B58D47AE}" type="presOf" srcId="{60894691-69A1-40EB-8FBB-335AC6F69CA9}" destId="{9D902AD1-524A-4AFD-8A76-2C5B8C1B2211}" srcOrd="0" destOrd="0" presId="urn:microsoft.com/office/officeart/2005/8/layout/funnel1"/>
    <dgm:cxn modelId="{CBB41C2A-E9DB-413E-8F82-E47F524831D3}" srcId="{B46A4FF8-98DD-44F9-A1BC-ABD79BAFD544}" destId="{C5554FC9-574C-4DF6-A8A0-71BB446344DB}" srcOrd="2" destOrd="0" parTransId="{E1EBDEB5-B7F9-428C-9DB1-0408DECD5AA8}" sibTransId="{E3E955E6-2C64-4CE9-BF1D-10B8C4EE0E95}"/>
    <dgm:cxn modelId="{729B1767-73C9-451C-B351-C00B094C6F67}" type="presOf" srcId="{36A1F55E-E5A5-42C5-A75A-0123F2F74785}" destId="{0C70CC11-D1CB-4455-8E95-A038200CA80A}" srcOrd="0" destOrd="0" presId="urn:microsoft.com/office/officeart/2005/8/layout/funnel1"/>
    <dgm:cxn modelId="{11470778-168A-41C2-AB68-5CC3D03FBC26}" srcId="{B46A4FF8-98DD-44F9-A1BC-ABD79BAFD544}" destId="{60894691-69A1-40EB-8FBB-335AC6F69CA9}" srcOrd="3" destOrd="0" parTransId="{7EDFE187-F9BB-4ED2-845F-EF4580FA84BC}" sibTransId="{32946980-3B74-445F-BDC8-F118648B9D44}"/>
    <dgm:cxn modelId="{1C82A29E-E78B-43E9-AAF8-D1D613C3D9AC}" srcId="{B46A4FF8-98DD-44F9-A1BC-ABD79BAFD544}" destId="{68EC323A-DA46-41CE-965D-EA36163DE443}" srcOrd="1" destOrd="0" parTransId="{BD71F10E-C8CD-4879-85CE-9E52F481E6DC}" sibTransId="{899AA530-0AAE-4D74-9B27-A0C96AD080C6}"/>
    <dgm:cxn modelId="{82022A6D-3704-455B-98C5-CBE795B832EE}" type="presOf" srcId="{C5554FC9-574C-4DF6-A8A0-71BB446344DB}" destId="{E2AE37D6-FDAD-4BC5-911E-4641C18F3BE1}" srcOrd="0" destOrd="0" presId="urn:microsoft.com/office/officeart/2005/8/layout/funnel1"/>
    <dgm:cxn modelId="{696D88E9-18D0-410E-808C-1989726BAAC6}" type="presOf" srcId="{68EC323A-DA46-41CE-965D-EA36163DE443}" destId="{97A4BC6C-66FE-49BB-83DC-38015A717FB3}" srcOrd="0" destOrd="0" presId="urn:microsoft.com/office/officeart/2005/8/layout/funnel1"/>
    <dgm:cxn modelId="{D4732F4F-4513-4736-B780-29ECF7395C70}" type="presOf" srcId="{B46A4FF8-98DD-44F9-A1BC-ABD79BAFD544}" destId="{B632E306-FE28-45C0-988A-8D22C757B7F5}" srcOrd="0" destOrd="0" presId="urn:microsoft.com/office/officeart/2005/8/layout/funnel1"/>
    <dgm:cxn modelId="{574733B5-CFB0-455C-B6D9-956ADA0C7E8E}" type="presParOf" srcId="{B632E306-FE28-45C0-988A-8D22C757B7F5}" destId="{D53D4881-FBDB-4658-9CA9-985E78A80D84}" srcOrd="0" destOrd="0" presId="urn:microsoft.com/office/officeart/2005/8/layout/funnel1"/>
    <dgm:cxn modelId="{5CF643AA-F434-4D63-8551-69664D65B63D}" type="presParOf" srcId="{B632E306-FE28-45C0-988A-8D22C757B7F5}" destId="{BD5D2EF9-0531-41B4-BCD1-0A979E4CEC0C}" srcOrd="1" destOrd="0" presId="urn:microsoft.com/office/officeart/2005/8/layout/funnel1"/>
    <dgm:cxn modelId="{A9690E3E-CD3F-41B2-B46B-EC495579650A}" type="presParOf" srcId="{B632E306-FE28-45C0-988A-8D22C757B7F5}" destId="{9D902AD1-524A-4AFD-8A76-2C5B8C1B2211}" srcOrd="2" destOrd="0" presId="urn:microsoft.com/office/officeart/2005/8/layout/funnel1"/>
    <dgm:cxn modelId="{54150D56-F76E-4E6F-8396-9DB66384F052}" type="presParOf" srcId="{B632E306-FE28-45C0-988A-8D22C757B7F5}" destId="{E2AE37D6-FDAD-4BC5-911E-4641C18F3BE1}" srcOrd="3" destOrd="0" presId="urn:microsoft.com/office/officeart/2005/8/layout/funnel1"/>
    <dgm:cxn modelId="{46492B2E-D70A-4653-99DE-10AD0292D080}" type="presParOf" srcId="{B632E306-FE28-45C0-988A-8D22C757B7F5}" destId="{97A4BC6C-66FE-49BB-83DC-38015A717FB3}" srcOrd="4" destOrd="0" presId="urn:microsoft.com/office/officeart/2005/8/layout/funnel1"/>
    <dgm:cxn modelId="{BA43E88A-7D81-463A-A61F-E625C138E118}" type="presParOf" srcId="{B632E306-FE28-45C0-988A-8D22C757B7F5}" destId="{0C70CC11-D1CB-4455-8E95-A038200CA80A}" srcOrd="5" destOrd="0" presId="urn:microsoft.com/office/officeart/2005/8/layout/funnel1"/>
    <dgm:cxn modelId="{15134014-CCD3-42BB-8A4A-57BF73A7364B}" type="presParOf" srcId="{B632E306-FE28-45C0-988A-8D22C757B7F5}" destId="{61612769-9D3D-4187-8094-8845A417969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51494-F4AC-409E-9146-EF87459753F7}" type="doc">
      <dgm:prSet loTypeId="urn:microsoft.com/office/officeart/2005/8/layout/cycle6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B25228F-10C7-44DE-BE16-AB5A6C9518A4}">
      <dgm:prSet phldrT="[Text]" custT="1"/>
      <dgm:spPr/>
      <dgm:t>
        <a:bodyPr/>
        <a:lstStyle/>
        <a:p>
          <a:r>
            <a:rPr lang="en-IN" sz="2400" b="1" dirty="0" smtClean="0">
              <a:latin typeface="Footlight MT Light" panose="0204060206030A020304" pitchFamily="18" charset="0"/>
            </a:rPr>
            <a:t>Polymer covers</a:t>
          </a:r>
          <a:endParaRPr lang="en-IN" sz="2400" b="1" dirty="0">
            <a:latin typeface="Footlight MT Light" panose="0204060206030A020304" pitchFamily="18" charset="0"/>
          </a:endParaRPr>
        </a:p>
      </dgm:t>
    </dgm:pt>
    <dgm:pt modelId="{9A013E83-7F11-4307-BED3-F479FEB9C25C}" type="parTrans" cxnId="{3959A4DB-F5E0-483F-ACB6-EB3BAA610925}">
      <dgm:prSet/>
      <dgm:spPr/>
      <dgm:t>
        <a:bodyPr/>
        <a:lstStyle/>
        <a:p>
          <a:endParaRPr lang="en-IN" b="1">
            <a:latin typeface="Footlight MT Light" panose="0204060206030A020304" pitchFamily="18" charset="0"/>
          </a:endParaRPr>
        </a:p>
      </dgm:t>
    </dgm:pt>
    <dgm:pt modelId="{A0F86E30-C15B-4178-AA32-AC691D876F22}" type="sibTrans" cxnId="{3959A4DB-F5E0-483F-ACB6-EB3BAA610925}">
      <dgm:prSet/>
      <dgm:spPr/>
      <dgm:t>
        <a:bodyPr/>
        <a:lstStyle/>
        <a:p>
          <a:endParaRPr lang="en-IN" b="1">
            <a:latin typeface="Footlight MT Light" panose="0204060206030A020304" pitchFamily="18" charset="0"/>
          </a:endParaRPr>
        </a:p>
      </dgm:t>
    </dgm:pt>
    <dgm:pt modelId="{3BE07787-C64A-490A-968B-8B21D7F81145}">
      <dgm:prSet phldrT="[Text]" custT="1"/>
      <dgm:spPr/>
      <dgm:t>
        <a:bodyPr/>
        <a:lstStyle/>
        <a:p>
          <a:r>
            <a:rPr lang="en-IN" sz="2400" b="1" dirty="0" smtClean="0">
              <a:latin typeface="Footlight MT Light" panose="0204060206030A020304" pitchFamily="18" charset="0"/>
            </a:rPr>
            <a:t>Wire coatings</a:t>
          </a:r>
          <a:endParaRPr lang="en-IN" sz="2400" b="1" dirty="0">
            <a:latin typeface="Footlight MT Light" panose="0204060206030A020304" pitchFamily="18" charset="0"/>
          </a:endParaRPr>
        </a:p>
      </dgm:t>
    </dgm:pt>
    <dgm:pt modelId="{5DF2919D-8B3C-4B94-93DC-D9C0F45702CC}" type="parTrans" cxnId="{EFE2C749-0D55-4A82-89F5-8EBB66DF39EE}">
      <dgm:prSet/>
      <dgm:spPr/>
      <dgm:t>
        <a:bodyPr/>
        <a:lstStyle/>
        <a:p>
          <a:endParaRPr lang="en-IN" b="1">
            <a:latin typeface="Footlight MT Light" panose="0204060206030A020304" pitchFamily="18" charset="0"/>
          </a:endParaRPr>
        </a:p>
      </dgm:t>
    </dgm:pt>
    <dgm:pt modelId="{C3FDEE8B-250D-46E6-BBC5-C466D8B72945}" type="sibTrans" cxnId="{EFE2C749-0D55-4A82-89F5-8EBB66DF39EE}">
      <dgm:prSet/>
      <dgm:spPr/>
      <dgm:t>
        <a:bodyPr/>
        <a:lstStyle/>
        <a:p>
          <a:endParaRPr lang="en-IN" b="1">
            <a:latin typeface="Footlight MT Light" panose="0204060206030A020304" pitchFamily="18" charset="0"/>
          </a:endParaRPr>
        </a:p>
      </dgm:t>
    </dgm:pt>
    <dgm:pt modelId="{02585DE2-B413-427C-B5CA-EC1F3B68EA50}">
      <dgm:prSet phldrT="[Text]" custT="1"/>
      <dgm:spPr/>
      <dgm:t>
        <a:bodyPr/>
        <a:lstStyle/>
        <a:p>
          <a:r>
            <a:rPr lang="en-IN" sz="2400" b="1" dirty="0" smtClean="0">
              <a:latin typeface="Footlight MT Light" panose="0204060206030A020304" pitchFamily="18" charset="0"/>
            </a:rPr>
            <a:t>Core materials and tapering</a:t>
          </a:r>
          <a:endParaRPr lang="en-IN" sz="2400" b="1" dirty="0">
            <a:latin typeface="Footlight MT Light" panose="0204060206030A020304" pitchFamily="18" charset="0"/>
          </a:endParaRPr>
        </a:p>
      </dgm:t>
    </dgm:pt>
    <dgm:pt modelId="{82D287BF-DCA7-41B8-BB6E-D881E4DAC339}" type="parTrans" cxnId="{170D6E50-D859-4846-8835-270CACE7D231}">
      <dgm:prSet/>
      <dgm:spPr/>
      <dgm:t>
        <a:bodyPr/>
        <a:lstStyle/>
        <a:p>
          <a:endParaRPr lang="en-IN" b="1">
            <a:latin typeface="Footlight MT Light" panose="0204060206030A020304" pitchFamily="18" charset="0"/>
          </a:endParaRPr>
        </a:p>
      </dgm:t>
    </dgm:pt>
    <dgm:pt modelId="{B9B1175F-1965-4D43-858D-C2E7D43CF140}" type="sibTrans" cxnId="{170D6E50-D859-4846-8835-270CACE7D231}">
      <dgm:prSet/>
      <dgm:spPr/>
      <dgm:t>
        <a:bodyPr/>
        <a:lstStyle/>
        <a:p>
          <a:endParaRPr lang="en-IN" b="1">
            <a:latin typeface="Footlight MT Light" panose="0204060206030A020304" pitchFamily="18" charset="0"/>
          </a:endParaRPr>
        </a:p>
      </dgm:t>
    </dgm:pt>
    <dgm:pt modelId="{90991E3C-6190-4C24-A32D-E0DDB721479C}">
      <dgm:prSet phldrT="[Text]" custT="1"/>
      <dgm:spPr/>
      <dgm:t>
        <a:bodyPr/>
        <a:lstStyle/>
        <a:p>
          <a:r>
            <a:rPr lang="en-IN" sz="2400" b="1" dirty="0" smtClean="0">
              <a:latin typeface="Footlight MT Light" panose="0204060206030A020304" pitchFamily="18" charset="0"/>
            </a:rPr>
            <a:t>Tip stiffness</a:t>
          </a:r>
          <a:endParaRPr lang="en-IN" sz="2400" b="1" dirty="0">
            <a:latin typeface="Footlight MT Light" panose="0204060206030A020304" pitchFamily="18" charset="0"/>
          </a:endParaRPr>
        </a:p>
      </dgm:t>
    </dgm:pt>
    <dgm:pt modelId="{93571CE9-C0D8-4208-B9D0-DB88186FD3B7}" type="parTrans" cxnId="{D2AEAEDC-544E-46A0-BA8F-2EDF6B10A929}">
      <dgm:prSet/>
      <dgm:spPr/>
      <dgm:t>
        <a:bodyPr/>
        <a:lstStyle/>
        <a:p>
          <a:endParaRPr lang="en-IN" b="1">
            <a:latin typeface="Footlight MT Light" panose="0204060206030A020304" pitchFamily="18" charset="0"/>
          </a:endParaRPr>
        </a:p>
      </dgm:t>
    </dgm:pt>
    <dgm:pt modelId="{9B8A64D7-BF05-4DBC-A71D-0115C793CF58}" type="sibTrans" cxnId="{D2AEAEDC-544E-46A0-BA8F-2EDF6B10A929}">
      <dgm:prSet/>
      <dgm:spPr/>
      <dgm:t>
        <a:bodyPr/>
        <a:lstStyle/>
        <a:p>
          <a:endParaRPr lang="en-IN" b="1">
            <a:latin typeface="Footlight MT Light" panose="0204060206030A020304" pitchFamily="18" charset="0"/>
          </a:endParaRPr>
        </a:p>
      </dgm:t>
    </dgm:pt>
    <dgm:pt modelId="{A3DD1E15-BDC2-44B4-A699-BAE57624A755}" type="pres">
      <dgm:prSet presAssocID="{D5A51494-F4AC-409E-9146-EF87459753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099110D-DBF2-4FEC-ABE2-A37CAA8B9B8C}" type="pres">
      <dgm:prSet presAssocID="{3B25228F-10C7-44DE-BE16-AB5A6C9518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DC3F233-49A2-49B1-96CF-DF3E1885A928}" type="pres">
      <dgm:prSet presAssocID="{3B25228F-10C7-44DE-BE16-AB5A6C9518A4}" presName="spNode" presStyleCnt="0"/>
      <dgm:spPr/>
    </dgm:pt>
    <dgm:pt modelId="{AB94A69D-7BBC-4620-A201-BF34918A452C}" type="pres">
      <dgm:prSet presAssocID="{A0F86E30-C15B-4178-AA32-AC691D876F22}" presName="sibTrans" presStyleLbl="sibTrans1D1" presStyleIdx="0" presStyleCnt="4"/>
      <dgm:spPr/>
      <dgm:t>
        <a:bodyPr/>
        <a:lstStyle/>
        <a:p>
          <a:endParaRPr lang="en-IN"/>
        </a:p>
      </dgm:t>
    </dgm:pt>
    <dgm:pt modelId="{417C787E-5FBF-48A8-A8E2-2BF22E27EEBA}" type="pres">
      <dgm:prSet presAssocID="{3BE07787-C64A-490A-968B-8B21D7F811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47BE2A-90B9-45CF-A8F1-12D76B0C2670}" type="pres">
      <dgm:prSet presAssocID="{3BE07787-C64A-490A-968B-8B21D7F81145}" presName="spNode" presStyleCnt="0"/>
      <dgm:spPr/>
    </dgm:pt>
    <dgm:pt modelId="{D296E83F-9356-47CD-9EED-9CBEB800EBE7}" type="pres">
      <dgm:prSet presAssocID="{C3FDEE8B-250D-46E6-BBC5-C466D8B72945}" presName="sibTrans" presStyleLbl="sibTrans1D1" presStyleIdx="1" presStyleCnt="4"/>
      <dgm:spPr/>
      <dgm:t>
        <a:bodyPr/>
        <a:lstStyle/>
        <a:p>
          <a:endParaRPr lang="en-IN"/>
        </a:p>
      </dgm:t>
    </dgm:pt>
    <dgm:pt modelId="{E1F8DCD5-5045-472E-8AF1-CDFA8D01BE8E}" type="pres">
      <dgm:prSet presAssocID="{02585DE2-B413-427C-B5CA-EC1F3B68EA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688114-C231-4549-99A4-C4B08ABCB63B}" type="pres">
      <dgm:prSet presAssocID="{02585DE2-B413-427C-B5CA-EC1F3B68EA50}" presName="spNode" presStyleCnt="0"/>
      <dgm:spPr/>
    </dgm:pt>
    <dgm:pt modelId="{253E92DB-E091-4E55-8764-EAA873C1F9A1}" type="pres">
      <dgm:prSet presAssocID="{B9B1175F-1965-4D43-858D-C2E7D43CF140}" presName="sibTrans" presStyleLbl="sibTrans1D1" presStyleIdx="2" presStyleCnt="4"/>
      <dgm:spPr/>
      <dgm:t>
        <a:bodyPr/>
        <a:lstStyle/>
        <a:p>
          <a:endParaRPr lang="en-IN"/>
        </a:p>
      </dgm:t>
    </dgm:pt>
    <dgm:pt modelId="{48CF7006-E48D-48BA-A196-A896A4828431}" type="pres">
      <dgm:prSet presAssocID="{90991E3C-6190-4C24-A32D-E0DDB72147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6DDD5F-5401-46C4-A79F-D81AA4E49EB9}" type="pres">
      <dgm:prSet presAssocID="{90991E3C-6190-4C24-A32D-E0DDB721479C}" presName="spNode" presStyleCnt="0"/>
      <dgm:spPr/>
    </dgm:pt>
    <dgm:pt modelId="{13BAF9EA-7B50-40F7-815F-065160D42CF9}" type="pres">
      <dgm:prSet presAssocID="{9B8A64D7-BF05-4DBC-A71D-0115C793CF58}" presName="sibTrans" presStyleLbl="sibTrans1D1" presStyleIdx="3" presStyleCnt="4"/>
      <dgm:spPr/>
      <dgm:t>
        <a:bodyPr/>
        <a:lstStyle/>
        <a:p>
          <a:endParaRPr lang="en-IN"/>
        </a:p>
      </dgm:t>
    </dgm:pt>
  </dgm:ptLst>
  <dgm:cxnLst>
    <dgm:cxn modelId="{EFE2C749-0D55-4A82-89F5-8EBB66DF39EE}" srcId="{D5A51494-F4AC-409E-9146-EF87459753F7}" destId="{3BE07787-C64A-490A-968B-8B21D7F81145}" srcOrd="1" destOrd="0" parTransId="{5DF2919D-8B3C-4B94-93DC-D9C0F45702CC}" sibTransId="{C3FDEE8B-250D-46E6-BBC5-C466D8B72945}"/>
    <dgm:cxn modelId="{2A9A51BB-C095-4457-A7BC-E977633EC366}" type="presOf" srcId="{3B25228F-10C7-44DE-BE16-AB5A6C9518A4}" destId="{6099110D-DBF2-4FEC-ABE2-A37CAA8B9B8C}" srcOrd="0" destOrd="0" presId="urn:microsoft.com/office/officeart/2005/8/layout/cycle6"/>
    <dgm:cxn modelId="{3959A4DB-F5E0-483F-ACB6-EB3BAA610925}" srcId="{D5A51494-F4AC-409E-9146-EF87459753F7}" destId="{3B25228F-10C7-44DE-BE16-AB5A6C9518A4}" srcOrd="0" destOrd="0" parTransId="{9A013E83-7F11-4307-BED3-F479FEB9C25C}" sibTransId="{A0F86E30-C15B-4178-AA32-AC691D876F22}"/>
    <dgm:cxn modelId="{D2AEAEDC-544E-46A0-BA8F-2EDF6B10A929}" srcId="{D5A51494-F4AC-409E-9146-EF87459753F7}" destId="{90991E3C-6190-4C24-A32D-E0DDB721479C}" srcOrd="3" destOrd="0" parTransId="{93571CE9-C0D8-4208-B9D0-DB88186FD3B7}" sibTransId="{9B8A64D7-BF05-4DBC-A71D-0115C793CF58}"/>
    <dgm:cxn modelId="{FAB48A3A-CDDA-4DAE-A75B-1E8BAA4FB398}" type="presOf" srcId="{A0F86E30-C15B-4178-AA32-AC691D876F22}" destId="{AB94A69D-7BBC-4620-A201-BF34918A452C}" srcOrd="0" destOrd="0" presId="urn:microsoft.com/office/officeart/2005/8/layout/cycle6"/>
    <dgm:cxn modelId="{C5410A8F-592C-4DA4-91AE-3527C4F0DD43}" type="presOf" srcId="{B9B1175F-1965-4D43-858D-C2E7D43CF140}" destId="{253E92DB-E091-4E55-8764-EAA873C1F9A1}" srcOrd="0" destOrd="0" presId="urn:microsoft.com/office/officeart/2005/8/layout/cycle6"/>
    <dgm:cxn modelId="{15357120-0AB5-493A-8E32-C7387BB904BD}" type="presOf" srcId="{D5A51494-F4AC-409E-9146-EF87459753F7}" destId="{A3DD1E15-BDC2-44B4-A699-BAE57624A755}" srcOrd="0" destOrd="0" presId="urn:microsoft.com/office/officeart/2005/8/layout/cycle6"/>
    <dgm:cxn modelId="{AAC2D280-5C56-472D-8D23-8880AF4AE4E7}" type="presOf" srcId="{3BE07787-C64A-490A-968B-8B21D7F81145}" destId="{417C787E-5FBF-48A8-A8E2-2BF22E27EEBA}" srcOrd="0" destOrd="0" presId="urn:microsoft.com/office/officeart/2005/8/layout/cycle6"/>
    <dgm:cxn modelId="{3D979F66-B39C-440C-93C6-45487C10F560}" type="presOf" srcId="{90991E3C-6190-4C24-A32D-E0DDB721479C}" destId="{48CF7006-E48D-48BA-A196-A896A4828431}" srcOrd="0" destOrd="0" presId="urn:microsoft.com/office/officeart/2005/8/layout/cycle6"/>
    <dgm:cxn modelId="{170D6E50-D859-4846-8835-270CACE7D231}" srcId="{D5A51494-F4AC-409E-9146-EF87459753F7}" destId="{02585DE2-B413-427C-B5CA-EC1F3B68EA50}" srcOrd="2" destOrd="0" parTransId="{82D287BF-DCA7-41B8-BB6E-D881E4DAC339}" sibTransId="{B9B1175F-1965-4D43-858D-C2E7D43CF140}"/>
    <dgm:cxn modelId="{6FCBBBDE-1985-4C11-8205-01C0B9307777}" type="presOf" srcId="{C3FDEE8B-250D-46E6-BBC5-C466D8B72945}" destId="{D296E83F-9356-47CD-9EED-9CBEB800EBE7}" srcOrd="0" destOrd="0" presId="urn:microsoft.com/office/officeart/2005/8/layout/cycle6"/>
    <dgm:cxn modelId="{61AC7206-6FD8-4F54-B6F7-4F23215CEAC9}" type="presOf" srcId="{02585DE2-B413-427C-B5CA-EC1F3B68EA50}" destId="{E1F8DCD5-5045-472E-8AF1-CDFA8D01BE8E}" srcOrd="0" destOrd="0" presId="urn:microsoft.com/office/officeart/2005/8/layout/cycle6"/>
    <dgm:cxn modelId="{B695B2B6-EEF6-4128-A775-B635DADB1916}" type="presOf" srcId="{9B8A64D7-BF05-4DBC-A71D-0115C793CF58}" destId="{13BAF9EA-7B50-40F7-815F-065160D42CF9}" srcOrd="0" destOrd="0" presId="urn:microsoft.com/office/officeart/2005/8/layout/cycle6"/>
    <dgm:cxn modelId="{CD806660-2865-443D-923A-C4BAE94EEC58}" type="presParOf" srcId="{A3DD1E15-BDC2-44B4-A699-BAE57624A755}" destId="{6099110D-DBF2-4FEC-ABE2-A37CAA8B9B8C}" srcOrd="0" destOrd="0" presId="urn:microsoft.com/office/officeart/2005/8/layout/cycle6"/>
    <dgm:cxn modelId="{0CDC9351-F0D8-4198-AC21-7B039D3D9B30}" type="presParOf" srcId="{A3DD1E15-BDC2-44B4-A699-BAE57624A755}" destId="{5DC3F233-49A2-49B1-96CF-DF3E1885A928}" srcOrd="1" destOrd="0" presId="urn:microsoft.com/office/officeart/2005/8/layout/cycle6"/>
    <dgm:cxn modelId="{8B856A48-A9FA-40FA-B507-1332A92B08F5}" type="presParOf" srcId="{A3DD1E15-BDC2-44B4-A699-BAE57624A755}" destId="{AB94A69D-7BBC-4620-A201-BF34918A452C}" srcOrd="2" destOrd="0" presId="urn:microsoft.com/office/officeart/2005/8/layout/cycle6"/>
    <dgm:cxn modelId="{31B123A0-78C5-4DD9-B3E4-229693B26DA3}" type="presParOf" srcId="{A3DD1E15-BDC2-44B4-A699-BAE57624A755}" destId="{417C787E-5FBF-48A8-A8E2-2BF22E27EEBA}" srcOrd="3" destOrd="0" presId="urn:microsoft.com/office/officeart/2005/8/layout/cycle6"/>
    <dgm:cxn modelId="{863BE1E3-7ED6-465D-AEEE-8A19A8A54714}" type="presParOf" srcId="{A3DD1E15-BDC2-44B4-A699-BAE57624A755}" destId="{EA47BE2A-90B9-45CF-A8F1-12D76B0C2670}" srcOrd="4" destOrd="0" presId="urn:microsoft.com/office/officeart/2005/8/layout/cycle6"/>
    <dgm:cxn modelId="{574A4C7E-08D7-4843-ADE9-241FACED6424}" type="presParOf" srcId="{A3DD1E15-BDC2-44B4-A699-BAE57624A755}" destId="{D296E83F-9356-47CD-9EED-9CBEB800EBE7}" srcOrd="5" destOrd="0" presId="urn:microsoft.com/office/officeart/2005/8/layout/cycle6"/>
    <dgm:cxn modelId="{676E502D-966C-47AA-A74E-767521905CCE}" type="presParOf" srcId="{A3DD1E15-BDC2-44B4-A699-BAE57624A755}" destId="{E1F8DCD5-5045-472E-8AF1-CDFA8D01BE8E}" srcOrd="6" destOrd="0" presId="urn:microsoft.com/office/officeart/2005/8/layout/cycle6"/>
    <dgm:cxn modelId="{D80CC1B6-CD05-402C-A0B6-3349C056A056}" type="presParOf" srcId="{A3DD1E15-BDC2-44B4-A699-BAE57624A755}" destId="{DF688114-C231-4549-99A4-C4B08ABCB63B}" srcOrd="7" destOrd="0" presId="urn:microsoft.com/office/officeart/2005/8/layout/cycle6"/>
    <dgm:cxn modelId="{93CB83D5-654B-4EC0-8641-908F024DDD1A}" type="presParOf" srcId="{A3DD1E15-BDC2-44B4-A699-BAE57624A755}" destId="{253E92DB-E091-4E55-8764-EAA873C1F9A1}" srcOrd="8" destOrd="0" presId="urn:microsoft.com/office/officeart/2005/8/layout/cycle6"/>
    <dgm:cxn modelId="{66EF107B-BD6B-40AF-A879-20103CDF488C}" type="presParOf" srcId="{A3DD1E15-BDC2-44B4-A699-BAE57624A755}" destId="{48CF7006-E48D-48BA-A196-A896A4828431}" srcOrd="9" destOrd="0" presId="urn:microsoft.com/office/officeart/2005/8/layout/cycle6"/>
    <dgm:cxn modelId="{55D5B1EE-37DE-41F9-8A27-B86433AE4EBD}" type="presParOf" srcId="{A3DD1E15-BDC2-44B4-A699-BAE57624A755}" destId="{D16DDD5F-5401-46C4-A79F-D81AA4E49EB9}" srcOrd="10" destOrd="0" presId="urn:microsoft.com/office/officeart/2005/8/layout/cycle6"/>
    <dgm:cxn modelId="{EF36B483-BB10-40EC-9513-F6D8DECC0725}" type="presParOf" srcId="{A3DD1E15-BDC2-44B4-A699-BAE57624A755}" destId="{13BAF9EA-7B50-40F7-815F-065160D42CF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80A176-BF84-42AF-81FA-AE34BF22EAF5}" type="doc">
      <dgm:prSet loTypeId="urn:microsoft.com/office/officeart/2005/8/layout/cycle8" loCatId="cycle" qsTypeId="urn:microsoft.com/office/officeart/2005/8/quickstyle/3d4" qsCatId="3D" csTypeId="urn:microsoft.com/office/officeart/2005/8/colors/colorful5" csCatId="colorful" phldr="1"/>
      <dgm:spPr/>
    </dgm:pt>
    <dgm:pt modelId="{7F890BE8-1CDB-437E-AF07-5137D239BBF1}">
      <dgm:prSet phldrT="[Text]"/>
      <dgm:spPr/>
      <dgm:t>
        <a:bodyPr/>
        <a:lstStyle/>
        <a:p>
          <a:r>
            <a:rPr lang="en-US" b="1" dirty="0" smtClean="0">
              <a:latin typeface="Footlight MT Light" panose="0204060206030A020304" pitchFamily="18" charset="0"/>
            </a:rPr>
            <a:t>Drilling</a:t>
          </a:r>
          <a:endParaRPr lang="en-IN" b="1" dirty="0">
            <a:latin typeface="Footlight MT Light" panose="0204060206030A020304" pitchFamily="18" charset="0"/>
          </a:endParaRPr>
        </a:p>
      </dgm:t>
    </dgm:pt>
    <dgm:pt modelId="{F8D2FB20-EE02-448C-82E5-F2EDBFEADB57}" type="parTrans" cxnId="{E2C3C1D9-E567-445E-90B7-EFD5E30BEACD}">
      <dgm:prSet/>
      <dgm:spPr/>
      <dgm:t>
        <a:bodyPr/>
        <a:lstStyle/>
        <a:p>
          <a:endParaRPr lang="en-IN">
            <a:latin typeface="Footlight MT Light" panose="0204060206030A020304" pitchFamily="18" charset="0"/>
          </a:endParaRPr>
        </a:p>
      </dgm:t>
    </dgm:pt>
    <dgm:pt modelId="{1D934A47-7BB8-46C4-B4A4-A98A0A40DF5D}" type="sibTrans" cxnId="{E2C3C1D9-E567-445E-90B7-EFD5E30BEACD}">
      <dgm:prSet/>
      <dgm:spPr/>
      <dgm:t>
        <a:bodyPr/>
        <a:lstStyle/>
        <a:p>
          <a:endParaRPr lang="en-IN">
            <a:latin typeface="Footlight MT Light" panose="0204060206030A020304" pitchFamily="18" charset="0"/>
          </a:endParaRPr>
        </a:p>
      </dgm:t>
    </dgm:pt>
    <dgm:pt modelId="{5B2A2A2D-AD8E-465C-A9D2-4463F4188B46}">
      <dgm:prSet phldrT="[Text]"/>
      <dgm:spPr/>
      <dgm:t>
        <a:bodyPr/>
        <a:lstStyle/>
        <a:p>
          <a:r>
            <a:rPr lang="en-US" b="1" dirty="0" smtClean="0">
              <a:latin typeface="Footlight MT Light" panose="0204060206030A020304" pitchFamily="18" charset="0"/>
            </a:rPr>
            <a:t>Penetrating</a:t>
          </a:r>
          <a:endParaRPr lang="en-IN" b="1" dirty="0">
            <a:latin typeface="Footlight MT Light" panose="0204060206030A020304" pitchFamily="18" charset="0"/>
          </a:endParaRPr>
        </a:p>
      </dgm:t>
    </dgm:pt>
    <dgm:pt modelId="{2E4DBE1F-5B8F-4624-BD11-D3D83B7BE50F}" type="parTrans" cxnId="{BD26DDAB-94A0-4469-A2EF-0465079C674C}">
      <dgm:prSet/>
      <dgm:spPr/>
      <dgm:t>
        <a:bodyPr/>
        <a:lstStyle/>
        <a:p>
          <a:endParaRPr lang="en-IN">
            <a:latin typeface="Footlight MT Light" panose="0204060206030A020304" pitchFamily="18" charset="0"/>
          </a:endParaRPr>
        </a:p>
      </dgm:t>
    </dgm:pt>
    <dgm:pt modelId="{360864DF-58C5-46E9-B92C-CC5F2499F7D6}" type="sibTrans" cxnId="{BD26DDAB-94A0-4469-A2EF-0465079C674C}">
      <dgm:prSet/>
      <dgm:spPr/>
      <dgm:t>
        <a:bodyPr/>
        <a:lstStyle/>
        <a:p>
          <a:endParaRPr lang="en-IN">
            <a:latin typeface="Footlight MT Light" panose="0204060206030A020304" pitchFamily="18" charset="0"/>
          </a:endParaRPr>
        </a:p>
      </dgm:t>
    </dgm:pt>
    <dgm:pt modelId="{317A3CA5-0A8B-4901-B2CE-DA1546107378}">
      <dgm:prSet phldrT="[Text]"/>
      <dgm:spPr/>
      <dgm:t>
        <a:bodyPr/>
        <a:lstStyle/>
        <a:p>
          <a:r>
            <a:rPr lang="en-US" b="1" dirty="0" smtClean="0">
              <a:latin typeface="Footlight MT Light" panose="0204060206030A020304" pitchFamily="18" charset="0"/>
            </a:rPr>
            <a:t>Sliding</a:t>
          </a:r>
          <a:endParaRPr lang="en-IN" b="1" dirty="0">
            <a:latin typeface="Footlight MT Light" panose="0204060206030A020304" pitchFamily="18" charset="0"/>
          </a:endParaRPr>
        </a:p>
      </dgm:t>
    </dgm:pt>
    <dgm:pt modelId="{412BD82C-F597-46D3-AE9B-F3F57DFABCD7}" type="parTrans" cxnId="{98A507CF-1B3C-4E12-927B-89B231672B04}">
      <dgm:prSet/>
      <dgm:spPr/>
      <dgm:t>
        <a:bodyPr/>
        <a:lstStyle/>
        <a:p>
          <a:endParaRPr lang="en-IN">
            <a:latin typeface="Footlight MT Light" panose="0204060206030A020304" pitchFamily="18" charset="0"/>
          </a:endParaRPr>
        </a:p>
      </dgm:t>
    </dgm:pt>
    <dgm:pt modelId="{2BCFEB0B-4647-4B13-8E85-AC2D93A04974}" type="sibTrans" cxnId="{98A507CF-1B3C-4E12-927B-89B231672B04}">
      <dgm:prSet/>
      <dgm:spPr/>
      <dgm:t>
        <a:bodyPr/>
        <a:lstStyle/>
        <a:p>
          <a:endParaRPr lang="en-IN">
            <a:latin typeface="Footlight MT Light" panose="0204060206030A020304" pitchFamily="18" charset="0"/>
          </a:endParaRPr>
        </a:p>
      </dgm:t>
    </dgm:pt>
    <dgm:pt modelId="{383FDC7D-08CD-46FB-A5BF-6C14A425B21A}" type="pres">
      <dgm:prSet presAssocID="{9680A176-BF84-42AF-81FA-AE34BF22EAF5}" presName="compositeShape" presStyleCnt="0">
        <dgm:presLayoutVars>
          <dgm:chMax val="7"/>
          <dgm:dir/>
          <dgm:resizeHandles val="exact"/>
        </dgm:presLayoutVars>
      </dgm:prSet>
      <dgm:spPr/>
    </dgm:pt>
    <dgm:pt modelId="{17E3B631-EB3D-4F6D-AAC5-6C65201FBA2C}" type="pres">
      <dgm:prSet presAssocID="{9680A176-BF84-42AF-81FA-AE34BF22EAF5}" presName="wedge1" presStyleLbl="node1" presStyleIdx="0" presStyleCnt="3"/>
      <dgm:spPr/>
      <dgm:t>
        <a:bodyPr/>
        <a:lstStyle/>
        <a:p>
          <a:endParaRPr lang="en-IN"/>
        </a:p>
      </dgm:t>
    </dgm:pt>
    <dgm:pt modelId="{0ABEA34B-603A-4A08-BAF1-BE11D131ECAE}" type="pres">
      <dgm:prSet presAssocID="{9680A176-BF84-42AF-81FA-AE34BF22EAF5}" presName="dummy1a" presStyleCnt="0"/>
      <dgm:spPr/>
    </dgm:pt>
    <dgm:pt modelId="{A866ACF0-F6E0-41C8-A414-15B158A9CA93}" type="pres">
      <dgm:prSet presAssocID="{9680A176-BF84-42AF-81FA-AE34BF22EAF5}" presName="dummy1b" presStyleCnt="0"/>
      <dgm:spPr/>
    </dgm:pt>
    <dgm:pt modelId="{E609C1EC-5124-45C8-8898-BC43C6CA1A7E}" type="pres">
      <dgm:prSet presAssocID="{9680A176-BF84-42AF-81FA-AE34BF22EAF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1E7650-A760-4698-A238-C698319D2F1D}" type="pres">
      <dgm:prSet presAssocID="{9680A176-BF84-42AF-81FA-AE34BF22EAF5}" presName="wedge2" presStyleLbl="node1" presStyleIdx="1" presStyleCnt="3"/>
      <dgm:spPr/>
      <dgm:t>
        <a:bodyPr/>
        <a:lstStyle/>
        <a:p>
          <a:endParaRPr lang="en-IN"/>
        </a:p>
      </dgm:t>
    </dgm:pt>
    <dgm:pt modelId="{392F0C05-28C1-4D1A-8D90-B2CE3FB135AD}" type="pres">
      <dgm:prSet presAssocID="{9680A176-BF84-42AF-81FA-AE34BF22EAF5}" presName="dummy2a" presStyleCnt="0"/>
      <dgm:spPr/>
    </dgm:pt>
    <dgm:pt modelId="{673EBAFE-392F-4D08-93DA-D8FA34E5AB0C}" type="pres">
      <dgm:prSet presAssocID="{9680A176-BF84-42AF-81FA-AE34BF22EAF5}" presName="dummy2b" presStyleCnt="0"/>
      <dgm:spPr/>
    </dgm:pt>
    <dgm:pt modelId="{261041CB-50F4-4143-BB06-A7FF90213103}" type="pres">
      <dgm:prSet presAssocID="{9680A176-BF84-42AF-81FA-AE34BF22EAF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23D3DB-2D89-444E-BB2E-BE672D46D186}" type="pres">
      <dgm:prSet presAssocID="{9680A176-BF84-42AF-81FA-AE34BF22EAF5}" presName="wedge3" presStyleLbl="node1" presStyleIdx="2" presStyleCnt="3"/>
      <dgm:spPr/>
      <dgm:t>
        <a:bodyPr/>
        <a:lstStyle/>
        <a:p>
          <a:endParaRPr lang="en-IN"/>
        </a:p>
      </dgm:t>
    </dgm:pt>
    <dgm:pt modelId="{76103B28-6E08-440A-AA9D-6B3FF021CC5A}" type="pres">
      <dgm:prSet presAssocID="{9680A176-BF84-42AF-81FA-AE34BF22EAF5}" presName="dummy3a" presStyleCnt="0"/>
      <dgm:spPr/>
    </dgm:pt>
    <dgm:pt modelId="{7D68A1B9-F58B-4B45-B8A0-D3BBB20AAB22}" type="pres">
      <dgm:prSet presAssocID="{9680A176-BF84-42AF-81FA-AE34BF22EAF5}" presName="dummy3b" presStyleCnt="0"/>
      <dgm:spPr/>
    </dgm:pt>
    <dgm:pt modelId="{400541BB-6A95-4EE0-BF65-0F90DCAE7B27}" type="pres">
      <dgm:prSet presAssocID="{9680A176-BF84-42AF-81FA-AE34BF22EAF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E9DF1A-5E6F-4899-92EE-3ADC01E65807}" type="pres">
      <dgm:prSet presAssocID="{1D934A47-7BB8-46C4-B4A4-A98A0A40DF5D}" presName="arrowWedge1" presStyleLbl="fgSibTrans2D1" presStyleIdx="0" presStyleCnt="3"/>
      <dgm:spPr/>
    </dgm:pt>
    <dgm:pt modelId="{C72B2C8B-57A8-4BE7-BBE4-F31FF684BAF4}" type="pres">
      <dgm:prSet presAssocID="{360864DF-58C5-46E9-B92C-CC5F2499F7D6}" presName="arrowWedge2" presStyleLbl="fgSibTrans2D1" presStyleIdx="1" presStyleCnt="3"/>
      <dgm:spPr/>
    </dgm:pt>
    <dgm:pt modelId="{AFC10A56-1C7F-4B35-9D48-B2A573A2C90C}" type="pres">
      <dgm:prSet presAssocID="{2BCFEB0B-4647-4B13-8E85-AC2D93A04974}" presName="arrowWedge3" presStyleLbl="fgSibTrans2D1" presStyleIdx="2" presStyleCnt="3"/>
      <dgm:spPr/>
    </dgm:pt>
  </dgm:ptLst>
  <dgm:cxnLst>
    <dgm:cxn modelId="{800318C8-6787-49CF-8F14-BA00179A1CE5}" type="presOf" srcId="{317A3CA5-0A8B-4901-B2CE-DA1546107378}" destId="{2723D3DB-2D89-444E-BB2E-BE672D46D186}" srcOrd="0" destOrd="0" presId="urn:microsoft.com/office/officeart/2005/8/layout/cycle8"/>
    <dgm:cxn modelId="{BD26DDAB-94A0-4469-A2EF-0465079C674C}" srcId="{9680A176-BF84-42AF-81FA-AE34BF22EAF5}" destId="{5B2A2A2D-AD8E-465C-A9D2-4463F4188B46}" srcOrd="1" destOrd="0" parTransId="{2E4DBE1F-5B8F-4624-BD11-D3D83B7BE50F}" sibTransId="{360864DF-58C5-46E9-B92C-CC5F2499F7D6}"/>
    <dgm:cxn modelId="{E2C3C1D9-E567-445E-90B7-EFD5E30BEACD}" srcId="{9680A176-BF84-42AF-81FA-AE34BF22EAF5}" destId="{7F890BE8-1CDB-437E-AF07-5137D239BBF1}" srcOrd="0" destOrd="0" parTransId="{F8D2FB20-EE02-448C-82E5-F2EDBFEADB57}" sibTransId="{1D934A47-7BB8-46C4-B4A4-A98A0A40DF5D}"/>
    <dgm:cxn modelId="{7C445B8C-D305-4CF2-ACFA-951C43F2031D}" type="presOf" srcId="{5B2A2A2D-AD8E-465C-A9D2-4463F4188B46}" destId="{CB1E7650-A760-4698-A238-C698319D2F1D}" srcOrd="0" destOrd="0" presId="urn:microsoft.com/office/officeart/2005/8/layout/cycle8"/>
    <dgm:cxn modelId="{5A31920D-C39C-4827-BFD9-FC1F7CAB259F}" type="presOf" srcId="{317A3CA5-0A8B-4901-B2CE-DA1546107378}" destId="{400541BB-6A95-4EE0-BF65-0F90DCAE7B27}" srcOrd="1" destOrd="0" presId="urn:microsoft.com/office/officeart/2005/8/layout/cycle8"/>
    <dgm:cxn modelId="{0488D363-6F55-49D7-8310-3C8BCD951549}" type="presOf" srcId="{7F890BE8-1CDB-437E-AF07-5137D239BBF1}" destId="{E609C1EC-5124-45C8-8898-BC43C6CA1A7E}" srcOrd="1" destOrd="0" presId="urn:microsoft.com/office/officeart/2005/8/layout/cycle8"/>
    <dgm:cxn modelId="{CDDB9E99-F238-4402-BF76-D12B3B939B56}" type="presOf" srcId="{5B2A2A2D-AD8E-465C-A9D2-4463F4188B46}" destId="{261041CB-50F4-4143-BB06-A7FF90213103}" srcOrd="1" destOrd="0" presId="urn:microsoft.com/office/officeart/2005/8/layout/cycle8"/>
    <dgm:cxn modelId="{98A507CF-1B3C-4E12-927B-89B231672B04}" srcId="{9680A176-BF84-42AF-81FA-AE34BF22EAF5}" destId="{317A3CA5-0A8B-4901-B2CE-DA1546107378}" srcOrd="2" destOrd="0" parTransId="{412BD82C-F597-46D3-AE9B-F3F57DFABCD7}" sibTransId="{2BCFEB0B-4647-4B13-8E85-AC2D93A04974}"/>
    <dgm:cxn modelId="{1403E1EC-0570-49F3-9604-9472E091B7CF}" type="presOf" srcId="{7F890BE8-1CDB-437E-AF07-5137D239BBF1}" destId="{17E3B631-EB3D-4F6D-AAC5-6C65201FBA2C}" srcOrd="0" destOrd="0" presId="urn:microsoft.com/office/officeart/2005/8/layout/cycle8"/>
    <dgm:cxn modelId="{1B5B1E4D-AC7A-49A6-AD35-1B438DA888D8}" type="presOf" srcId="{9680A176-BF84-42AF-81FA-AE34BF22EAF5}" destId="{383FDC7D-08CD-46FB-A5BF-6C14A425B21A}" srcOrd="0" destOrd="0" presId="urn:microsoft.com/office/officeart/2005/8/layout/cycle8"/>
    <dgm:cxn modelId="{FC250365-C35B-4B3E-A3C8-2A79408CCE6B}" type="presParOf" srcId="{383FDC7D-08CD-46FB-A5BF-6C14A425B21A}" destId="{17E3B631-EB3D-4F6D-AAC5-6C65201FBA2C}" srcOrd="0" destOrd="0" presId="urn:microsoft.com/office/officeart/2005/8/layout/cycle8"/>
    <dgm:cxn modelId="{C2CA93D5-861A-4A19-8B70-AFF028ECCD0A}" type="presParOf" srcId="{383FDC7D-08CD-46FB-A5BF-6C14A425B21A}" destId="{0ABEA34B-603A-4A08-BAF1-BE11D131ECAE}" srcOrd="1" destOrd="0" presId="urn:microsoft.com/office/officeart/2005/8/layout/cycle8"/>
    <dgm:cxn modelId="{E9A0C840-963F-44D0-9B40-720B12667157}" type="presParOf" srcId="{383FDC7D-08CD-46FB-A5BF-6C14A425B21A}" destId="{A866ACF0-F6E0-41C8-A414-15B158A9CA93}" srcOrd="2" destOrd="0" presId="urn:microsoft.com/office/officeart/2005/8/layout/cycle8"/>
    <dgm:cxn modelId="{4AB63326-28A8-43DB-BA50-6F345C14DD3A}" type="presParOf" srcId="{383FDC7D-08CD-46FB-A5BF-6C14A425B21A}" destId="{E609C1EC-5124-45C8-8898-BC43C6CA1A7E}" srcOrd="3" destOrd="0" presId="urn:microsoft.com/office/officeart/2005/8/layout/cycle8"/>
    <dgm:cxn modelId="{1E3F6619-CFD2-44E2-9FEA-77F3D413C305}" type="presParOf" srcId="{383FDC7D-08CD-46FB-A5BF-6C14A425B21A}" destId="{CB1E7650-A760-4698-A238-C698319D2F1D}" srcOrd="4" destOrd="0" presId="urn:microsoft.com/office/officeart/2005/8/layout/cycle8"/>
    <dgm:cxn modelId="{7FD1ABF9-9BE4-4ADD-9AE6-4841102862D1}" type="presParOf" srcId="{383FDC7D-08CD-46FB-A5BF-6C14A425B21A}" destId="{392F0C05-28C1-4D1A-8D90-B2CE3FB135AD}" srcOrd="5" destOrd="0" presId="urn:microsoft.com/office/officeart/2005/8/layout/cycle8"/>
    <dgm:cxn modelId="{74DE5006-8F8D-4A9F-AA01-4198AD87BF22}" type="presParOf" srcId="{383FDC7D-08CD-46FB-A5BF-6C14A425B21A}" destId="{673EBAFE-392F-4D08-93DA-D8FA34E5AB0C}" srcOrd="6" destOrd="0" presId="urn:microsoft.com/office/officeart/2005/8/layout/cycle8"/>
    <dgm:cxn modelId="{783C34C9-060E-4A87-8D7A-8BDD1E3B2C5A}" type="presParOf" srcId="{383FDC7D-08CD-46FB-A5BF-6C14A425B21A}" destId="{261041CB-50F4-4143-BB06-A7FF90213103}" srcOrd="7" destOrd="0" presId="urn:microsoft.com/office/officeart/2005/8/layout/cycle8"/>
    <dgm:cxn modelId="{1F4E7B05-5F44-4259-A9F7-94B2E1927E70}" type="presParOf" srcId="{383FDC7D-08CD-46FB-A5BF-6C14A425B21A}" destId="{2723D3DB-2D89-444E-BB2E-BE672D46D186}" srcOrd="8" destOrd="0" presId="urn:microsoft.com/office/officeart/2005/8/layout/cycle8"/>
    <dgm:cxn modelId="{859238CB-0241-4D75-9D9D-820A69B596AB}" type="presParOf" srcId="{383FDC7D-08CD-46FB-A5BF-6C14A425B21A}" destId="{76103B28-6E08-440A-AA9D-6B3FF021CC5A}" srcOrd="9" destOrd="0" presId="urn:microsoft.com/office/officeart/2005/8/layout/cycle8"/>
    <dgm:cxn modelId="{BEC4DFDB-29D1-45D3-9920-5D2811021A53}" type="presParOf" srcId="{383FDC7D-08CD-46FB-A5BF-6C14A425B21A}" destId="{7D68A1B9-F58B-4B45-B8A0-D3BBB20AAB22}" srcOrd="10" destOrd="0" presId="urn:microsoft.com/office/officeart/2005/8/layout/cycle8"/>
    <dgm:cxn modelId="{4A89ABBB-F8AC-4148-91E2-2AFB1DEDE043}" type="presParOf" srcId="{383FDC7D-08CD-46FB-A5BF-6C14A425B21A}" destId="{400541BB-6A95-4EE0-BF65-0F90DCAE7B27}" srcOrd="11" destOrd="0" presId="urn:microsoft.com/office/officeart/2005/8/layout/cycle8"/>
    <dgm:cxn modelId="{CBEFE748-93B1-40D1-8E48-D10731D8A887}" type="presParOf" srcId="{383FDC7D-08CD-46FB-A5BF-6C14A425B21A}" destId="{E2E9DF1A-5E6F-4899-92EE-3ADC01E65807}" srcOrd="12" destOrd="0" presId="urn:microsoft.com/office/officeart/2005/8/layout/cycle8"/>
    <dgm:cxn modelId="{67116407-5849-4BDE-9481-4292CC676A51}" type="presParOf" srcId="{383FDC7D-08CD-46FB-A5BF-6C14A425B21A}" destId="{C72B2C8B-57A8-4BE7-BBE4-F31FF684BAF4}" srcOrd="13" destOrd="0" presId="urn:microsoft.com/office/officeart/2005/8/layout/cycle8"/>
    <dgm:cxn modelId="{8D5AA5EC-323D-44DD-8280-7FA87D1E4C10}" type="presParOf" srcId="{383FDC7D-08CD-46FB-A5BF-6C14A425B21A}" destId="{AFC10A56-1C7F-4B35-9D48-B2A573A2C90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6BC35-2398-48B5-839E-31A7BBEBA151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369E37DD-F354-4484-808F-1F98208197FE}">
      <dgm:prSet phldrT="[Text]" custT="1"/>
      <dgm:spPr/>
      <dgm:t>
        <a:bodyPr/>
        <a:lstStyle/>
        <a:p>
          <a:r>
            <a:rPr lang="en-IN" sz="2400" b="1" i="0" dirty="0" smtClean="0">
              <a:solidFill>
                <a:schemeClr val="tx1"/>
              </a:solidFill>
              <a:latin typeface="Footlight MT Light" panose="0204060206030A020304" pitchFamily="18" charset="0"/>
            </a:rPr>
            <a:t>Parallel wire technique</a:t>
          </a:r>
          <a:endParaRPr lang="en-IN" sz="2400" b="1" dirty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CB742B27-491E-4786-AC70-31BC559D53AB}" type="parTrans" cxnId="{F2158892-1F4F-4BBF-9564-420B08B17839}">
      <dgm:prSet/>
      <dgm:spPr/>
      <dgm:t>
        <a:bodyPr/>
        <a:lstStyle/>
        <a:p>
          <a:endParaRPr lang="en-IN" sz="240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86A91460-EC85-40B9-B387-043C40FC35D6}" type="sibTrans" cxnId="{F2158892-1F4F-4BBF-9564-420B08B17839}">
      <dgm:prSet/>
      <dgm:spPr/>
      <dgm:t>
        <a:bodyPr/>
        <a:lstStyle/>
        <a:p>
          <a:endParaRPr lang="en-IN" sz="240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D76D95B8-D106-49E0-B77F-707E6A8ED2C3}">
      <dgm:prSet phldrT="[Text]" custT="1"/>
      <dgm:spPr/>
      <dgm:t>
        <a:bodyPr/>
        <a:lstStyle/>
        <a:p>
          <a:r>
            <a:rPr lang="en-IN" sz="2400" b="1" i="0" dirty="0" smtClean="0">
              <a:solidFill>
                <a:schemeClr val="tx1"/>
              </a:solidFill>
              <a:latin typeface="Footlight MT Light" panose="0204060206030A020304" pitchFamily="18" charset="0"/>
            </a:rPr>
            <a:t>Antegrade subintimal dissection and re-entry techniques</a:t>
          </a:r>
          <a:endParaRPr lang="en-IN" sz="2400" b="1" dirty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29C29091-67DD-49D8-9850-D225AEBE42C8}" type="parTrans" cxnId="{AA6E5FE6-AA2F-4A04-8903-546ABF288F9D}">
      <dgm:prSet/>
      <dgm:spPr/>
      <dgm:t>
        <a:bodyPr/>
        <a:lstStyle/>
        <a:p>
          <a:endParaRPr lang="en-IN" sz="240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3239D69C-2DF5-4ED4-A92E-84679559C60E}" type="sibTrans" cxnId="{AA6E5FE6-AA2F-4A04-8903-546ABF288F9D}">
      <dgm:prSet/>
      <dgm:spPr/>
      <dgm:t>
        <a:bodyPr/>
        <a:lstStyle/>
        <a:p>
          <a:endParaRPr lang="en-IN" sz="240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E10392D7-FB4B-471A-B97B-DFC44A6C17B5}">
      <dgm:prSet phldrT="[Text]" custT="1"/>
      <dgm:spPr/>
      <dgm:t>
        <a:bodyPr/>
        <a:lstStyle/>
        <a:p>
          <a:endParaRPr lang="en-IN" sz="2400" b="1" i="0" dirty="0" smtClean="0">
            <a:solidFill>
              <a:schemeClr val="tx1"/>
            </a:solidFill>
            <a:latin typeface="Footlight MT Light" panose="0204060206030A020304" pitchFamily="18" charset="0"/>
          </a:endParaRPr>
        </a:p>
        <a:p>
          <a:r>
            <a:rPr lang="en-IN" sz="2400" b="1" i="0" dirty="0" smtClean="0">
              <a:solidFill>
                <a:schemeClr val="tx1"/>
              </a:solidFill>
              <a:latin typeface="Footlight MT Light" panose="0204060206030A020304" pitchFamily="18" charset="0"/>
            </a:rPr>
            <a:t>Antegrade intentional intimal plaque tracking technique</a:t>
          </a:r>
          <a:br>
            <a:rPr lang="en-IN" sz="2400" b="1" i="0" dirty="0" smtClean="0">
              <a:solidFill>
                <a:schemeClr val="tx1"/>
              </a:solidFill>
              <a:latin typeface="Footlight MT Light" panose="0204060206030A020304" pitchFamily="18" charset="0"/>
            </a:rPr>
          </a:br>
          <a:endParaRPr lang="en-IN" sz="2400" b="1" dirty="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9B616A00-8520-434B-B171-A962EB3B2EDF}" type="parTrans" cxnId="{0E6A3C44-97EC-4EDE-B9B3-BD3F78643952}">
      <dgm:prSet/>
      <dgm:spPr/>
      <dgm:t>
        <a:bodyPr/>
        <a:lstStyle/>
        <a:p>
          <a:endParaRPr lang="en-IN" sz="240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59D67382-6CFB-43D2-A77A-5FF755EF3616}" type="sibTrans" cxnId="{0E6A3C44-97EC-4EDE-B9B3-BD3F78643952}">
      <dgm:prSet/>
      <dgm:spPr/>
      <dgm:t>
        <a:bodyPr/>
        <a:lstStyle/>
        <a:p>
          <a:endParaRPr lang="en-IN" sz="2400">
            <a:solidFill>
              <a:schemeClr val="tx1"/>
            </a:solidFill>
            <a:latin typeface="Footlight MT Light" panose="0204060206030A020304" pitchFamily="18" charset="0"/>
          </a:endParaRPr>
        </a:p>
      </dgm:t>
    </dgm:pt>
    <dgm:pt modelId="{F68C2704-3E7F-470F-A5CA-72F15CC504C9}" type="pres">
      <dgm:prSet presAssocID="{A4E6BC35-2398-48B5-839E-31A7BBEBA1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D32BF84-5818-48BA-8D48-F2EBF142D847}" type="pres">
      <dgm:prSet presAssocID="{369E37DD-F354-4484-808F-1F98208197FE}" presName="parentLin" presStyleCnt="0"/>
      <dgm:spPr/>
    </dgm:pt>
    <dgm:pt modelId="{51F1E575-FF99-47A6-9984-A65A1C38FD4F}" type="pres">
      <dgm:prSet presAssocID="{369E37DD-F354-4484-808F-1F98208197FE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A52A2C85-C94B-4E7A-AD09-670DA16D0ED9}" type="pres">
      <dgm:prSet presAssocID="{369E37DD-F354-4484-808F-1F98208197FE}" presName="parentText" presStyleLbl="node1" presStyleIdx="0" presStyleCnt="3" custScaleX="13135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F8F131-E1FD-44AD-9049-DFC360795CB5}" type="pres">
      <dgm:prSet presAssocID="{369E37DD-F354-4484-808F-1F98208197FE}" presName="negativeSpace" presStyleCnt="0"/>
      <dgm:spPr/>
    </dgm:pt>
    <dgm:pt modelId="{BEA2CCAD-D0A4-45CB-9B05-5504BEDDC710}" type="pres">
      <dgm:prSet presAssocID="{369E37DD-F354-4484-808F-1F98208197FE}" presName="childText" presStyleLbl="conFgAcc1" presStyleIdx="0" presStyleCnt="3">
        <dgm:presLayoutVars>
          <dgm:bulletEnabled val="1"/>
        </dgm:presLayoutVars>
      </dgm:prSet>
      <dgm:spPr/>
    </dgm:pt>
    <dgm:pt modelId="{44BEA259-9084-4511-BF93-685FCFD3E79E}" type="pres">
      <dgm:prSet presAssocID="{86A91460-EC85-40B9-B387-043C40FC35D6}" presName="spaceBetweenRectangles" presStyleCnt="0"/>
      <dgm:spPr/>
    </dgm:pt>
    <dgm:pt modelId="{EA3F6E5D-5AC2-41DE-8B23-6405D64E1C56}" type="pres">
      <dgm:prSet presAssocID="{D76D95B8-D106-49E0-B77F-707E6A8ED2C3}" presName="parentLin" presStyleCnt="0"/>
      <dgm:spPr/>
    </dgm:pt>
    <dgm:pt modelId="{C8C11F25-0D2D-4066-BA28-31DD251AEC27}" type="pres">
      <dgm:prSet presAssocID="{D76D95B8-D106-49E0-B77F-707E6A8ED2C3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FE4354A2-64E7-447F-8EBA-5C0FA191C796}" type="pres">
      <dgm:prSet presAssocID="{D76D95B8-D106-49E0-B77F-707E6A8ED2C3}" presName="parentText" presStyleLbl="node1" presStyleIdx="1" presStyleCnt="3" custScaleX="13135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91E283-16C9-4D00-98D6-0ED666139057}" type="pres">
      <dgm:prSet presAssocID="{D76D95B8-D106-49E0-B77F-707E6A8ED2C3}" presName="negativeSpace" presStyleCnt="0"/>
      <dgm:spPr/>
    </dgm:pt>
    <dgm:pt modelId="{CC35C2E2-012B-45D5-BABA-F185F815E066}" type="pres">
      <dgm:prSet presAssocID="{D76D95B8-D106-49E0-B77F-707E6A8ED2C3}" presName="childText" presStyleLbl="conFgAcc1" presStyleIdx="1" presStyleCnt="3">
        <dgm:presLayoutVars>
          <dgm:bulletEnabled val="1"/>
        </dgm:presLayoutVars>
      </dgm:prSet>
      <dgm:spPr/>
    </dgm:pt>
    <dgm:pt modelId="{03436BAB-14F6-4C1D-9583-C40A44EBD6E8}" type="pres">
      <dgm:prSet presAssocID="{3239D69C-2DF5-4ED4-A92E-84679559C60E}" presName="spaceBetweenRectangles" presStyleCnt="0"/>
      <dgm:spPr/>
    </dgm:pt>
    <dgm:pt modelId="{8A4DEAFF-8BFD-4BA9-8DA3-A36D14C95E89}" type="pres">
      <dgm:prSet presAssocID="{E10392D7-FB4B-471A-B97B-DFC44A6C17B5}" presName="parentLin" presStyleCnt="0"/>
      <dgm:spPr/>
    </dgm:pt>
    <dgm:pt modelId="{BB1EA2F9-40FD-4220-8D83-C2750896E90E}" type="pres">
      <dgm:prSet presAssocID="{E10392D7-FB4B-471A-B97B-DFC44A6C17B5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133379D8-14E1-4945-8B62-D849E95BEC85}" type="pres">
      <dgm:prSet presAssocID="{E10392D7-FB4B-471A-B97B-DFC44A6C17B5}" presName="parentText" presStyleLbl="node1" presStyleIdx="2" presStyleCnt="3" custScaleX="13135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DF1FB9-A95C-48AB-9EB4-CCA8591EC768}" type="pres">
      <dgm:prSet presAssocID="{E10392D7-FB4B-471A-B97B-DFC44A6C17B5}" presName="negativeSpace" presStyleCnt="0"/>
      <dgm:spPr/>
    </dgm:pt>
    <dgm:pt modelId="{7472E034-5ED6-48FD-8AE0-CBBCA446E10B}" type="pres">
      <dgm:prSet presAssocID="{E10392D7-FB4B-471A-B97B-DFC44A6C17B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158892-1F4F-4BBF-9564-420B08B17839}" srcId="{A4E6BC35-2398-48B5-839E-31A7BBEBA151}" destId="{369E37DD-F354-4484-808F-1F98208197FE}" srcOrd="0" destOrd="0" parTransId="{CB742B27-491E-4786-AC70-31BC559D53AB}" sibTransId="{86A91460-EC85-40B9-B387-043C40FC35D6}"/>
    <dgm:cxn modelId="{E8D7DA8E-B3E3-4D8E-BBEA-0BDC9F482A45}" type="presOf" srcId="{369E37DD-F354-4484-808F-1F98208197FE}" destId="{A52A2C85-C94B-4E7A-AD09-670DA16D0ED9}" srcOrd="1" destOrd="0" presId="urn:microsoft.com/office/officeart/2005/8/layout/list1"/>
    <dgm:cxn modelId="{0E6A3C44-97EC-4EDE-B9B3-BD3F78643952}" srcId="{A4E6BC35-2398-48B5-839E-31A7BBEBA151}" destId="{E10392D7-FB4B-471A-B97B-DFC44A6C17B5}" srcOrd="2" destOrd="0" parTransId="{9B616A00-8520-434B-B171-A962EB3B2EDF}" sibTransId="{59D67382-6CFB-43D2-A77A-5FF755EF3616}"/>
    <dgm:cxn modelId="{3D7FFE12-9272-4FAD-B964-9BA580CBE409}" type="presOf" srcId="{A4E6BC35-2398-48B5-839E-31A7BBEBA151}" destId="{F68C2704-3E7F-470F-A5CA-72F15CC504C9}" srcOrd="0" destOrd="0" presId="urn:microsoft.com/office/officeart/2005/8/layout/list1"/>
    <dgm:cxn modelId="{D8D0D3F6-072E-4941-8049-21B9BA4B5847}" type="presOf" srcId="{E10392D7-FB4B-471A-B97B-DFC44A6C17B5}" destId="{BB1EA2F9-40FD-4220-8D83-C2750896E90E}" srcOrd="0" destOrd="0" presId="urn:microsoft.com/office/officeart/2005/8/layout/list1"/>
    <dgm:cxn modelId="{2945E808-D695-4467-8275-BE0986F2C91E}" type="presOf" srcId="{E10392D7-FB4B-471A-B97B-DFC44A6C17B5}" destId="{133379D8-14E1-4945-8B62-D849E95BEC85}" srcOrd="1" destOrd="0" presId="urn:microsoft.com/office/officeart/2005/8/layout/list1"/>
    <dgm:cxn modelId="{C09A94EE-23FE-421C-B0A9-F992284ED03C}" type="presOf" srcId="{D76D95B8-D106-49E0-B77F-707E6A8ED2C3}" destId="{FE4354A2-64E7-447F-8EBA-5C0FA191C796}" srcOrd="1" destOrd="0" presId="urn:microsoft.com/office/officeart/2005/8/layout/list1"/>
    <dgm:cxn modelId="{AA6E5FE6-AA2F-4A04-8903-546ABF288F9D}" srcId="{A4E6BC35-2398-48B5-839E-31A7BBEBA151}" destId="{D76D95B8-D106-49E0-B77F-707E6A8ED2C3}" srcOrd="1" destOrd="0" parTransId="{29C29091-67DD-49D8-9850-D225AEBE42C8}" sibTransId="{3239D69C-2DF5-4ED4-A92E-84679559C60E}"/>
    <dgm:cxn modelId="{C6DDBD1B-9895-4E52-B4D3-8ED2841A48C4}" type="presOf" srcId="{369E37DD-F354-4484-808F-1F98208197FE}" destId="{51F1E575-FF99-47A6-9984-A65A1C38FD4F}" srcOrd="0" destOrd="0" presId="urn:microsoft.com/office/officeart/2005/8/layout/list1"/>
    <dgm:cxn modelId="{67BE5EA2-9612-441D-8D73-57B07F48A419}" type="presOf" srcId="{D76D95B8-D106-49E0-B77F-707E6A8ED2C3}" destId="{C8C11F25-0D2D-4066-BA28-31DD251AEC27}" srcOrd="0" destOrd="0" presId="urn:microsoft.com/office/officeart/2005/8/layout/list1"/>
    <dgm:cxn modelId="{92204CB0-CC7F-4F5E-BEE5-54FD905190E3}" type="presParOf" srcId="{F68C2704-3E7F-470F-A5CA-72F15CC504C9}" destId="{8D32BF84-5818-48BA-8D48-F2EBF142D847}" srcOrd="0" destOrd="0" presId="urn:microsoft.com/office/officeart/2005/8/layout/list1"/>
    <dgm:cxn modelId="{CA8A3C54-85DF-4DF8-AE7B-6F926FDD505E}" type="presParOf" srcId="{8D32BF84-5818-48BA-8D48-F2EBF142D847}" destId="{51F1E575-FF99-47A6-9984-A65A1C38FD4F}" srcOrd="0" destOrd="0" presId="urn:microsoft.com/office/officeart/2005/8/layout/list1"/>
    <dgm:cxn modelId="{16B3E47C-1D67-45E7-B872-9E5CF974589F}" type="presParOf" srcId="{8D32BF84-5818-48BA-8D48-F2EBF142D847}" destId="{A52A2C85-C94B-4E7A-AD09-670DA16D0ED9}" srcOrd="1" destOrd="0" presId="urn:microsoft.com/office/officeart/2005/8/layout/list1"/>
    <dgm:cxn modelId="{AE30512E-3848-4BD7-B1F7-57679DE74306}" type="presParOf" srcId="{F68C2704-3E7F-470F-A5CA-72F15CC504C9}" destId="{08F8F131-E1FD-44AD-9049-DFC360795CB5}" srcOrd="1" destOrd="0" presId="urn:microsoft.com/office/officeart/2005/8/layout/list1"/>
    <dgm:cxn modelId="{E4CFD0AB-DCD9-4767-85CA-CBCA14F0BD53}" type="presParOf" srcId="{F68C2704-3E7F-470F-A5CA-72F15CC504C9}" destId="{BEA2CCAD-D0A4-45CB-9B05-5504BEDDC710}" srcOrd="2" destOrd="0" presId="urn:microsoft.com/office/officeart/2005/8/layout/list1"/>
    <dgm:cxn modelId="{E1B6A446-E256-4953-96DC-39BC462C2704}" type="presParOf" srcId="{F68C2704-3E7F-470F-A5CA-72F15CC504C9}" destId="{44BEA259-9084-4511-BF93-685FCFD3E79E}" srcOrd="3" destOrd="0" presId="urn:microsoft.com/office/officeart/2005/8/layout/list1"/>
    <dgm:cxn modelId="{BECAD749-0B2C-4088-B8BC-6A0185C3AF10}" type="presParOf" srcId="{F68C2704-3E7F-470F-A5CA-72F15CC504C9}" destId="{EA3F6E5D-5AC2-41DE-8B23-6405D64E1C56}" srcOrd="4" destOrd="0" presId="urn:microsoft.com/office/officeart/2005/8/layout/list1"/>
    <dgm:cxn modelId="{F2B9122F-CDB1-4ED4-828F-7EE41C97C51B}" type="presParOf" srcId="{EA3F6E5D-5AC2-41DE-8B23-6405D64E1C56}" destId="{C8C11F25-0D2D-4066-BA28-31DD251AEC27}" srcOrd="0" destOrd="0" presId="urn:microsoft.com/office/officeart/2005/8/layout/list1"/>
    <dgm:cxn modelId="{F0A76324-C224-428D-9D6B-631EE724777B}" type="presParOf" srcId="{EA3F6E5D-5AC2-41DE-8B23-6405D64E1C56}" destId="{FE4354A2-64E7-447F-8EBA-5C0FA191C796}" srcOrd="1" destOrd="0" presId="urn:microsoft.com/office/officeart/2005/8/layout/list1"/>
    <dgm:cxn modelId="{D41DECA9-130E-4A29-8DC9-F689622F9D3E}" type="presParOf" srcId="{F68C2704-3E7F-470F-A5CA-72F15CC504C9}" destId="{1191E283-16C9-4D00-98D6-0ED666139057}" srcOrd="5" destOrd="0" presId="urn:microsoft.com/office/officeart/2005/8/layout/list1"/>
    <dgm:cxn modelId="{D89467D2-EE1D-4F7E-9F63-8C91F9C52B58}" type="presParOf" srcId="{F68C2704-3E7F-470F-A5CA-72F15CC504C9}" destId="{CC35C2E2-012B-45D5-BABA-F185F815E066}" srcOrd="6" destOrd="0" presId="urn:microsoft.com/office/officeart/2005/8/layout/list1"/>
    <dgm:cxn modelId="{D50E3774-C564-448F-B688-70ED93EEB52A}" type="presParOf" srcId="{F68C2704-3E7F-470F-A5CA-72F15CC504C9}" destId="{03436BAB-14F6-4C1D-9583-C40A44EBD6E8}" srcOrd="7" destOrd="0" presId="urn:microsoft.com/office/officeart/2005/8/layout/list1"/>
    <dgm:cxn modelId="{04B980B1-F20E-4FE5-A9CC-30D905E4803D}" type="presParOf" srcId="{F68C2704-3E7F-470F-A5CA-72F15CC504C9}" destId="{8A4DEAFF-8BFD-4BA9-8DA3-A36D14C95E89}" srcOrd="8" destOrd="0" presId="urn:microsoft.com/office/officeart/2005/8/layout/list1"/>
    <dgm:cxn modelId="{07449055-22F5-4FFE-96C3-1858F1DB0485}" type="presParOf" srcId="{8A4DEAFF-8BFD-4BA9-8DA3-A36D14C95E89}" destId="{BB1EA2F9-40FD-4220-8D83-C2750896E90E}" srcOrd="0" destOrd="0" presId="urn:microsoft.com/office/officeart/2005/8/layout/list1"/>
    <dgm:cxn modelId="{BFD97D12-936C-4099-9601-A83A432256CF}" type="presParOf" srcId="{8A4DEAFF-8BFD-4BA9-8DA3-A36D14C95E89}" destId="{133379D8-14E1-4945-8B62-D849E95BEC85}" srcOrd="1" destOrd="0" presId="urn:microsoft.com/office/officeart/2005/8/layout/list1"/>
    <dgm:cxn modelId="{5ABC9F9B-932C-4003-A8C7-A4135BE0A21E}" type="presParOf" srcId="{F68C2704-3E7F-470F-A5CA-72F15CC504C9}" destId="{B0DF1FB9-A95C-48AB-9EB4-CCA8591EC768}" srcOrd="9" destOrd="0" presId="urn:microsoft.com/office/officeart/2005/8/layout/list1"/>
    <dgm:cxn modelId="{8D2BE91F-ADFF-4D62-AA04-20B2E5937BD7}" type="presParOf" srcId="{F68C2704-3E7F-470F-A5CA-72F15CC504C9}" destId="{7472E034-5ED6-48FD-8AE0-CBBCA446E1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D4881-FBDB-4658-9CA9-985E78A80D84}">
      <dsp:nvSpPr>
        <dsp:cNvPr id="0" name=""/>
        <dsp:cNvSpPr/>
      </dsp:nvSpPr>
      <dsp:spPr>
        <a:xfrm>
          <a:off x="3385171" y="214924"/>
          <a:ext cx="4265430" cy="1481327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D2EF9-0531-41B4-BCD1-0A979E4CEC0C}">
      <dsp:nvSpPr>
        <dsp:cNvPr id="0" name=""/>
        <dsp:cNvSpPr/>
      </dsp:nvSpPr>
      <dsp:spPr>
        <a:xfrm>
          <a:off x="5111183" y="3842194"/>
          <a:ext cx="826633" cy="529045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D902AD1-524A-4AFD-8A76-2C5B8C1B2211}">
      <dsp:nvSpPr>
        <dsp:cNvPr id="0" name=""/>
        <dsp:cNvSpPr/>
      </dsp:nvSpPr>
      <dsp:spPr>
        <a:xfrm>
          <a:off x="3540579" y="4265430"/>
          <a:ext cx="3967842" cy="99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rgbClr val="FFFF00"/>
              </a:solidFill>
              <a:latin typeface="Footlight MT Light" panose="0204060206030A020304" pitchFamily="18" charset="0"/>
            </a:rPr>
            <a:t>Define CTO</a:t>
          </a:r>
          <a:endParaRPr lang="en-IN" sz="3700" b="1" kern="1200" dirty="0">
            <a:solidFill>
              <a:srgbClr val="FFFF00"/>
            </a:solidFill>
            <a:latin typeface="Footlight MT Light" panose="0204060206030A020304" pitchFamily="18" charset="0"/>
          </a:endParaRPr>
        </a:p>
      </dsp:txBody>
      <dsp:txXfrm>
        <a:off x="3540579" y="4265430"/>
        <a:ext cx="3967842" cy="991960"/>
      </dsp:txXfrm>
    </dsp:sp>
    <dsp:sp modelId="{E2AE37D6-FDAD-4BC5-911E-4641C18F3BE1}">
      <dsp:nvSpPr>
        <dsp:cNvPr id="0" name=""/>
        <dsp:cNvSpPr/>
      </dsp:nvSpPr>
      <dsp:spPr>
        <a:xfrm>
          <a:off x="4935937" y="1810658"/>
          <a:ext cx="1487941" cy="14879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kern="1200" dirty="0" smtClean="0">
              <a:solidFill>
                <a:schemeClr val="tx1"/>
              </a:solidFill>
              <a:latin typeface="Footlight MT Light" panose="0204060206030A020304" pitchFamily="18" charset="0"/>
            </a:rPr>
            <a:t>Age of occlusion</a:t>
          </a:r>
          <a:endParaRPr lang="en-IN" sz="1800" b="0" kern="1200" dirty="0">
            <a:solidFill>
              <a:schemeClr val="tx1"/>
            </a:solidFill>
            <a:latin typeface="Footlight MT Light" panose="0204060206030A020304" pitchFamily="18" charset="0"/>
          </a:endParaRPr>
        </a:p>
      </dsp:txBody>
      <dsp:txXfrm>
        <a:off x="5153841" y="2028562"/>
        <a:ext cx="1052133" cy="1052133"/>
      </dsp:txXfrm>
    </dsp:sp>
    <dsp:sp modelId="{97A4BC6C-66FE-49BB-83DC-38015A717FB3}">
      <dsp:nvSpPr>
        <dsp:cNvPr id="0" name=""/>
        <dsp:cNvSpPr/>
      </dsp:nvSpPr>
      <dsp:spPr>
        <a:xfrm>
          <a:off x="3871232" y="694372"/>
          <a:ext cx="1487941" cy="1487941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kern="1200" dirty="0" smtClean="0">
              <a:solidFill>
                <a:schemeClr val="tx1"/>
              </a:solidFill>
              <a:latin typeface="Footlight MT Light" panose="0204060206030A020304" pitchFamily="18" charset="0"/>
            </a:rPr>
            <a:t>Antegrade blood flow</a:t>
          </a:r>
          <a:endParaRPr lang="en-IN" sz="1800" b="0" kern="1200" dirty="0">
            <a:solidFill>
              <a:schemeClr val="tx1"/>
            </a:solidFill>
            <a:latin typeface="Footlight MT Light" panose="0204060206030A020304" pitchFamily="18" charset="0"/>
          </a:endParaRPr>
        </a:p>
      </dsp:txBody>
      <dsp:txXfrm>
        <a:off x="4089136" y="912276"/>
        <a:ext cx="1052133" cy="1052133"/>
      </dsp:txXfrm>
    </dsp:sp>
    <dsp:sp modelId="{0C70CC11-D1CB-4455-8E95-A038200CA80A}">
      <dsp:nvSpPr>
        <dsp:cNvPr id="0" name=""/>
        <dsp:cNvSpPr/>
      </dsp:nvSpPr>
      <dsp:spPr>
        <a:xfrm>
          <a:off x="5392239" y="334621"/>
          <a:ext cx="1487941" cy="1487941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kern="1200" dirty="0" smtClean="0">
              <a:solidFill>
                <a:schemeClr val="tx1"/>
              </a:solidFill>
              <a:latin typeface="Footlight MT Light" panose="0204060206030A020304" pitchFamily="18" charset="0"/>
            </a:rPr>
            <a:t>Degree of lumen narrowing</a:t>
          </a:r>
          <a:endParaRPr lang="en-IN" sz="1800" b="0" kern="1200" dirty="0">
            <a:solidFill>
              <a:schemeClr val="tx1"/>
            </a:solidFill>
            <a:latin typeface="Footlight MT Light" panose="0204060206030A020304" pitchFamily="18" charset="0"/>
          </a:endParaRPr>
        </a:p>
      </dsp:txBody>
      <dsp:txXfrm>
        <a:off x="5610143" y="552525"/>
        <a:ext cx="1052133" cy="1052133"/>
      </dsp:txXfrm>
    </dsp:sp>
    <dsp:sp modelId="{61612769-9D3D-4187-8094-8845A417969F}">
      <dsp:nvSpPr>
        <dsp:cNvPr id="0" name=""/>
        <dsp:cNvSpPr/>
      </dsp:nvSpPr>
      <dsp:spPr>
        <a:xfrm>
          <a:off x="3209925" y="33065"/>
          <a:ext cx="4629149" cy="370331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DA38C-C611-43BE-89BB-07049D98A5CB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84102-DEA3-4B87-A867-303E4C1FBA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699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This practise pattern likely reflects uncertainty regarding the clinical</a:t>
            </a:r>
            <a:r>
              <a:rPr lang="en-IN" baseline="0" dirty="0" smtClean="0"/>
              <a:t> benefits of CTO PCI</a:t>
            </a:r>
          </a:p>
          <a:p>
            <a:r>
              <a:rPr lang="en-IN" baseline="0" dirty="0" smtClean="0"/>
              <a:t>as well as high technical challenges with this procedure.</a:t>
            </a:r>
          </a:p>
          <a:p>
            <a:r>
              <a:rPr lang="en-US" baseline="0" dirty="0" smtClean="0"/>
              <a:t>Fortunately…………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190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Autopsy studies demonstrated</a:t>
            </a:r>
            <a:r>
              <a:rPr lang="en-IN" baseline="0" dirty="0" smtClean="0"/>
              <a:t> </a:t>
            </a:r>
          </a:p>
          <a:p>
            <a:r>
              <a:rPr lang="en-IN" dirty="0" smtClean="0"/>
              <a:t>some extending</a:t>
            </a:r>
            <a:r>
              <a:rPr lang="en-IN" baseline="0" dirty="0" smtClean="0"/>
              <a:t> </a:t>
            </a:r>
            <a:r>
              <a:rPr lang="en-IN" dirty="0" smtClean="0"/>
              <a:t>from the proximal to the distal lumen</a:t>
            </a:r>
          </a:p>
          <a:p>
            <a:r>
              <a:rPr lang="en-IN" dirty="0" smtClean="0"/>
              <a:t>but others, leading to</a:t>
            </a:r>
            <a:r>
              <a:rPr lang="en-IN" baseline="0" dirty="0" smtClean="0"/>
              <a:t> </a:t>
            </a:r>
            <a:r>
              <a:rPr lang="en-IN" b="1" dirty="0" smtClean="0"/>
              <a:t>small side branches or vasa </a:t>
            </a:r>
            <a:r>
              <a:rPr lang="en-IN" b="1" dirty="0" err="1" smtClean="0"/>
              <a:t>vasorum</a:t>
            </a:r>
            <a:r>
              <a:rPr lang="en-IN" b="1" dirty="0" smtClean="0"/>
              <a:t> </a:t>
            </a:r>
            <a:r>
              <a:rPr lang="en-IN" dirty="0" smtClean="0"/>
              <a:t>in the vessel wall</a:t>
            </a:r>
          </a:p>
          <a:p>
            <a:r>
              <a:rPr lang="en-US" dirty="0" smtClean="0"/>
              <a:t>Antegrade and retrograde guide wires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92719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85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Movat</a:t>
            </a:r>
            <a:r>
              <a:rPr lang="en-IN" dirty="0" smtClean="0"/>
              <a:t>-Stained Sections Showing Temporal Changes in Vessel Size and Intraluminal </a:t>
            </a:r>
            <a:r>
              <a:rPr lang="en-IN" dirty="0" err="1" smtClean="0"/>
              <a:t>Microvessels</a:t>
            </a:r>
            <a:endParaRPr lang="en-IN" dirty="0" smtClean="0"/>
          </a:p>
          <a:p>
            <a:r>
              <a:rPr lang="en-IN" dirty="0" smtClean="0"/>
              <a:t>Representative histological sections of occlusions at 2(A),6(B),12(C), and 24 weeks (D)</a:t>
            </a:r>
          </a:p>
          <a:p>
            <a:r>
              <a:rPr lang="en-IN" dirty="0" smtClean="0"/>
              <a:t>There was marked reduction in vessel size at 6 weeks (note the differences in calibration)</a:t>
            </a:r>
          </a:p>
          <a:p>
            <a:r>
              <a:rPr lang="en-IN" dirty="0" err="1" smtClean="0"/>
              <a:t>Microvessels</a:t>
            </a:r>
            <a:r>
              <a:rPr lang="en-IN" dirty="0" smtClean="0"/>
              <a:t> (indicated by*) were maximal at 6 weeks with a decrease at the later time period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819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some of our patients Viagra is very important</a:t>
            </a:r>
            <a:r>
              <a:rPr lang="en-US" baseline="0" dirty="0" smtClean="0"/>
              <a:t> for quality of life, </a:t>
            </a:r>
          </a:p>
          <a:p>
            <a:r>
              <a:rPr lang="en-US" baseline="0" dirty="0" smtClean="0"/>
              <a:t>So by doing CTO interventions, many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s can stop nitrate, can have Viagra and happy relax</a:t>
            </a:r>
          </a:p>
          <a:p>
            <a:r>
              <a:rPr lang="en-IN" baseline="0" dirty="0" smtClean="0"/>
              <a:t>At the same time the cardiologist, who feel good because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412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in 4 dies</a:t>
            </a:r>
          </a:p>
          <a:p>
            <a:r>
              <a:rPr lang="en-US" dirty="0" smtClean="0"/>
              <a:t>But if u have no CTO mortality is much </a:t>
            </a:r>
            <a:r>
              <a:rPr lang="en-US" dirty="0" err="1" smtClean="0"/>
              <a:t>much</a:t>
            </a:r>
            <a:r>
              <a:rPr lang="en-US" dirty="0" smtClean="0"/>
              <a:t> less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7917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1 reason for incomplete </a:t>
            </a:r>
            <a:r>
              <a:rPr lang="en-US" dirty="0" err="1" smtClean="0"/>
              <a:t>revascularizn</a:t>
            </a:r>
            <a:r>
              <a:rPr lang="en-US" dirty="0" smtClean="0"/>
              <a:t> is CTO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9404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Upon successful reopening, angina will improve, functional tests will be normalized, LV will improve and CABG will be avoided </a:t>
            </a:r>
          </a:p>
          <a:p>
            <a:r>
              <a:rPr lang="en-IN" dirty="0" smtClean="0"/>
              <a:t>(Based on observational studies)</a:t>
            </a:r>
          </a:p>
          <a:p>
            <a:r>
              <a:rPr lang="en-IN" dirty="0" smtClean="0"/>
              <a:t>Successful PCI  reduce mortality &amp; requirement for CABG (Based on retrospective studies)</a:t>
            </a:r>
          </a:p>
          <a:p>
            <a:r>
              <a:rPr lang="en-IN" dirty="0" smtClean="0"/>
              <a:t>Several studies reported the adverse impact of incomplete revascularization on subsequent clinical outcome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39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Limited experience in CTO PCI of many participating centers and the limited availability of CTO crossing techniques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930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742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05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of course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119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patients undergoing PCI of a CTO with a matched non-CTO cohort to determine whether successful PCI of a CTO is associated with improved survival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128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Thus,</a:t>
            </a:r>
            <a:r>
              <a:rPr lang="en-IN" baseline="0" dirty="0" smtClean="0"/>
              <a:t> </a:t>
            </a:r>
            <a:r>
              <a:rPr lang="en-IN" dirty="0" smtClean="0"/>
              <a:t>with the low percentage of patients receiving a stent, these</a:t>
            </a:r>
          </a:p>
          <a:p>
            <a:r>
              <a:rPr lang="en-IN" dirty="0" smtClean="0"/>
              <a:t>findings cannot be completely extended to current practice</a:t>
            </a:r>
          </a:p>
          <a:p>
            <a:r>
              <a:rPr lang="en-IN" dirty="0" smtClean="0"/>
              <a:t>patterns.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927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Impact of procedural success on mortality following CTO PCI </a:t>
            </a:r>
            <a:r>
              <a:rPr lang="en-IN" baseline="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in </a:t>
            </a:r>
            <a:r>
              <a:rPr lang="en-US" dirty="0" smtClean="0"/>
              <a:t>DES era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9938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460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Successful CTO PCI is associated with improved survival out to 5 years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727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038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In multivariable analysis, CTO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245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 articles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489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 lack of randomized-controlled trials comparing CTO PCI with optimal medical therapy led to initiation of two large randomized-controlled clinical trials</a:t>
            </a:r>
          </a:p>
          <a:p>
            <a:r>
              <a:rPr lang="en-IN" dirty="0" smtClean="0"/>
              <a:t>DECISION CTO is assessing whether, compared to optimal medical therapy, CTO PCI will reduce the composite endpoint of all-cause death, myocardial infarction (MI), stroke, and any revascularization at 3 years after randomization.</a:t>
            </a:r>
          </a:p>
          <a:p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Biosensors </a:t>
            </a:r>
            <a:r>
              <a:rPr lang="en-I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biolimus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-eluting stent plus optimal medical therapy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338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Success rates of 80–90% are consistently achieved in experienced hands with a safety profile comparable to standard risk-adjusted PCI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005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601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4013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00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724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8799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Because of the heavy atherosclerotic plaque burden,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404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8412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essentially try to incorporate all the available technique available</a:t>
            </a:r>
            <a:r>
              <a:rPr lang="en-US" baseline="0" dirty="0" smtClean="0"/>
              <a:t> to cross the lesion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3672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this is an </a:t>
            </a:r>
            <a:r>
              <a:rPr lang="en-US" dirty="0" err="1" smtClean="0"/>
              <a:t>eg</a:t>
            </a:r>
            <a:r>
              <a:rPr lang="en-US" dirty="0" smtClean="0"/>
              <a:t> of what a</a:t>
            </a:r>
            <a:r>
              <a:rPr lang="en-US" baseline="0" dirty="0" smtClean="0"/>
              <a:t> hybrid is</a:t>
            </a:r>
          </a:p>
          <a:p>
            <a:r>
              <a:rPr lang="en-US" baseline="0" dirty="0" smtClean="0"/>
              <a:t>If you cross breed a lion and tiger, you will get something called a liger, which is bigger , powerful and better than either.</a:t>
            </a:r>
          </a:p>
          <a:p>
            <a:r>
              <a:rPr lang="en-US" baseline="0" dirty="0" err="1" smtClean="0"/>
              <a:t>Similary</a:t>
            </a:r>
            <a:r>
              <a:rPr lang="en-US" baseline="0" dirty="0" smtClean="0"/>
              <a:t> hybrid technique is better than any individual </a:t>
            </a:r>
            <a:r>
              <a:rPr lang="en-US" baseline="0" dirty="0" err="1" smtClean="0"/>
              <a:t>techniuue</a:t>
            </a:r>
            <a:endParaRPr lang="en-US" dirty="0" smtClean="0"/>
          </a:p>
          <a:p>
            <a:r>
              <a:rPr lang="en-US" dirty="0" smtClean="0"/>
              <a:t>Put 2 catheters to both legs and take pictures of both coronaries at a same time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392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 first step to achieving success with PCI for CTO is to perform</a:t>
            </a:r>
          </a:p>
          <a:p>
            <a:r>
              <a:rPr lang="en-IN" dirty="0" smtClean="0"/>
              <a:t>appropriate CAG and to properly interpret the angiograms before</a:t>
            </a:r>
          </a:p>
          <a:p>
            <a:r>
              <a:rPr lang="en-IN" dirty="0" smtClean="0"/>
              <a:t>starting the procedure.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3902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fram</a:t>
            </a:r>
            <a:r>
              <a:rPr lang="en-US" baseline="0" dirty="0" smtClean="0"/>
              <a:t> study of the CAG to know how the anatomy looks like</a:t>
            </a:r>
          </a:p>
          <a:p>
            <a:r>
              <a:rPr lang="en-US" baseline="0" dirty="0" smtClean="0"/>
              <a:t>FOCUS ON 4 ELEMENTS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18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3725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successful intervention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8358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will look</a:t>
            </a:r>
            <a:r>
              <a:rPr lang="en-US" baseline="0" dirty="0" smtClean="0"/>
              <a:t> in the proximal cap?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we will look how the vessel proximal to the lesion</a:t>
            </a:r>
          </a:p>
          <a:p>
            <a:r>
              <a:rPr lang="en-US" baseline="0" dirty="0" smtClean="0"/>
              <a:t>Next we will look how the proximal cap is? Is it clear or ambiguous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2695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INJ IS V IMP BECAUSE SINGLE INJECTION INVARIABLY OVER ESTIMATE…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740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651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1812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5685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7516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5387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7820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75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 arbitrary duration of 3 months is used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9005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69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5957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82041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There is no single guidewire that can be universally used in all</a:t>
            </a:r>
          </a:p>
          <a:p>
            <a:r>
              <a:rPr lang="en-IN" dirty="0" smtClean="0"/>
              <a:t>CTO lesions and in all possible circumstances.</a:t>
            </a:r>
          </a:p>
          <a:p>
            <a:r>
              <a:rPr lang="en-IN" dirty="0" smtClean="0"/>
              <a:t>Familiarity with</a:t>
            </a:r>
            <a:r>
              <a:rPr lang="en-IN" baseline="0" dirty="0" smtClean="0"/>
              <a:t> </a:t>
            </a:r>
            <a:r>
              <a:rPr lang="en-IN" dirty="0" smtClean="0"/>
              <a:t>various CTO guidewires, proper selection based on angiographic</a:t>
            </a:r>
            <a:r>
              <a:rPr lang="en-IN" baseline="0" dirty="0" smtClean="0"/>
              <a:t> </a:t>
            </a:r>
            <a:r>
              <a:rPr lang="en-IN" dirty="0" smtClean="0"/>
              <a:t>features </a:t>
            </a:r>
          </a:p>
          <a:p>
            <a:r>
              <a:rPr lang="en-IN" dirty="0" smtClean="0"/>
              <a:t>and utilizing proper wiring techniques is necessary for</a:t>
            </a:r>
          </a:p>
          <a:p>
            <a:r>
              <a:rPr lang="en-IN" dirty="0" smtClean="0"/>
              <a:t>success in CTO PCI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83796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1280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Both of these functions are extremely</a:t>
            </a:r>
          </a:p>
          <a:p>
            <a:r>
              <a:rPr lang="en-IN" dirty="0" smtClean="0"/>
              <a:t>important for success of the procedure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87019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Shaping the tip of guidewire is the initial and most</a:t>
            </a:r>
          </a:p>
          <a:p>
            <a:r>
              <a:rPr lang="en-IN" dirty="0" smtClean="0"/>
              <a:t>basic step of guidewire manipulation</a:t>
            </a:r>
          </a:p>
          <a:p>
            <a:r>
              <a:rPr lang="en-IN" dirty="0" smtClean="0"/>
              <a:t>The universally accepted</a:t>
            </a:r>
          </a:p>
          <a:p>
            <a:r>
              <a:rPr lang="en-IN" dirty="0" smtClean="0"/>
              <a:t>rule of thumb for tip shaping of guidewires in </a:t>
            </a:r>
            <a:r>
              <a:rPr lang="en-IN" dirty="0" err="1" smtClean="0"/>
              <a:t>nonoccluded</a:t>
            </a:r>
            <a:endParaRPr lang="en-IN" dirty="0" smtClean="0"/>
          </a:p>
          <a:p>
            <a:r>
              <a:rPr lang="en-IN" dirty="0" smtClean="0"/>
              <a:t>vessels is to keep the radius of tip angle equal to the size of artery</a:t>
            </a:r>
          </a:p>
          <a:p>
            <a:r>
              <a:rPr lang="en-IN" dirty="0" smtClean="0"/>
              <a:t>in which the wire is to be negotiated</a:t>
            </a:r>
          </a:p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CTOs, the size of artery is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practically zero; hence, the distal tip radius has to be very small,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secondary curve of</a:t>
            </a:r>
          </a:p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15−20°, 3−5 mm proximal to the distal curve may additionally be</a:t>
            </a:r>
          </a:p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 to orient the tip of the guidewire in the expected direction</a:t>
            </a:r>
          </a:p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stump. This secondary curve can be adjusted by moving to</a:t>
            </a:r>
          </a:p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fro the OTW microcatheter over the guidewire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8445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Determined by the morphology of lesion on angiography</a:t>
            </a:r>
          </a:p>
          <a:p>
            <a:r>
              <a:rPr lang="en-IN" dirty="0" smtClean="0"/>
              <a:t>Choice of coronary guidewire is determined by the technique chosen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74877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 pushing force of wire can be changed</a:t>
            </a:r>
          </a:p>
          <a:p>
            <a:r>
              <a:rPr lang="en-IN" dirty="0" smtClean="0"/>
              <a:t>by gradually increasing the tip load from 3 g to 12 g (step-up</a:t>
            </a:r>
          </a:p>
          <a:p>
            <a:r>
              <a:rPr lang="en-IN" dirty="0" smtClean="0"/>
              <a:t>technique).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3994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Uncontrolled drilling should not be done as it can deflect the</a:t>
            </a:r>
          </a:p>
          <a:p>
            <a:r>
              <a:rPr lang="en-IN" dirty="0" smtClean="0"/>
              <a:t>wire leading to subintimal entry, dissections and perforations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48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 Why are they important?</a:t>
            </a:r>
          </a:p>
          <a:p>
            <a:r>
              <a:rPr lang="en-US" dirty="0" smtClean="0"/>
              <a:t>One of the reasons they are important because they are very common</a:t>
            </a:r>
            <a:endParaRPr lang="en-IN" dirty="0" smtClean="0"/>
          </a:p>
          <a:p>
            <a:r>
              <a:rPr lang="en-IN" dirty="0" smtClean="0"/>
              <a:t>Large Canadian prospective registry</a:t>
            </a:r>
          </a:p>
          <a:p>
            <a:r>
              <a:rPr lang="en-IN" dirty="0" smtClean="0"/>
              <a:t>3 Canadian academic institutions</a:t>
            </a:r>
          </a:p>
          <a:p>
            <a:r>
              <a:rPr lang="en-IN" dirty="0" smtClean="0"/>
              <a:t>Patients with previous CABG and STEMI were excluded from the study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20861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72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62750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73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5488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74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9285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2831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Many a times a CTO is not easily crossed by the basic techniques</a:t>
            </a:r>
          </a:p>
          <a:p>
            <a:r>
              <a:rPr lang="en-IN" dirty="0" smtClean="0"/>
              <a:t>described above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2862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Careful manipulation of the second wire,</a:t>
            </a:r>
          </a:p>
          <a:p>
            <a:r>
              <a:rPr lang="en-IN" b="1" dirty="0" smtClean="0"/>
              <a:t>slightly deviating from the course of the initial wire </a:t>
            </a:r>
            <a:r>
              <a:rPr lang="en-IN" dirty="0" smtClean="0"/>
              <a:t>can lead</a:t>
            </a:r>
          </a:p>
          <a:p>
            <a:r>
              <a:rPr lang="en-IN" dirty="0" smtClean="0"/>
              <a:t>to successful entry to the true lumen.</a:t>
            </a:r>
          </a:p>
          <a:p>
            <a:r>
              <a:rPr lang="en-IN" dirty="0" smtClean="0"/>
              <a:t>Both the wires may</a:t>
            </a:r>
            <a:r>
              <a:rPr lang="en-IN" baseline="0" dirty="0" smtClean="0"/>
              <a:t> </a:t>
            </a:r>
            <a:r>
              <a:rPr lang="en-IN" dirty="0" smtClean="0"/>
              <a:t>be supported by a microcatheter or an OTW balloon, in that</a:t>
            </a:r>
          </a:p>
          <a:p>
            <a:r>
              <a:rPr lang="en-IN" dirty="0" smtClean="0"/>
              <a:t>case the technique is termed as “see-saw technique”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2492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79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66104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initially described for crossing peripheral</a:t>
            </a:r>
            <a:r>
              <a:rPr lang="en-IN" baseline="0" dirty="0" smtClean="0"/>
              <a:t> </a:t>
            </a:r>
            <a:r>
              <a:rPr lang="en-IN" dirty="0" smtClean="0"/>
              <a:t>arterial CTOs</a:t>
            </a:r>
          </a:p>
          <a:p>
            <a:r>
              <a:rPr lang="en-IN" dirty="0" smtClean="0"/>
              <a:t>Development of specialized equipment and</a:t>
            </a:r>
            <a:r>
              <a:rPr lang="en-IN" baseline="0" dirty="0" smtClean="0"/>
              <a:t> </a:t>
            </a:r>
            <a:r>
              <a:rPr lang="en-IN" dirty="0" smtClean="0"/>
              <a:t>advanced coronary hardware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43816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5462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100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9086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Tubular dissections appear as linear contrast</a:t>
            </a:r>
          </a:p>
          <a:p>
            <a:r>
              <a:rPr lang="en-IN" dirty="0" err="1" smtClean="0"/>
              <a:t>opacification</a:t>
            </a:r>
            <a:r>
              <a:rPr lang="en-IN" dirty="0" smtClean="0"/>
              <a:t> along the length of vessel wall and are</a:t>
            </a:r>
          </a:p>
          <a:p>
            <a:r>
              <a:rPr lang="en-IN" dirty="0" smtClean="0"/>
              <a:t>ideal for STAR technique. Under the guidance of contrast</a:t>
            </a:r>
          </a:p>
          <a:p>
            <a:r>
              <a:rPr lang="en-IN" dirty="0" smtClean="0"/>
              <a:t>injections a polymer jacketed knuckle wire is inserted in the</a:t>
            </a:r>
          </a:p>
          <a:p>
            <a:r>
              <a:rPr lang="en-IN" dirty="0" smtClean="0"/>
              <a:t>tubular subintimal dissection and advanced until it enters</a:t>
            </a:r>
          </a:p>
          <a:p>
            <a:r>
              <a:rPr lang="en-IN" dirty="0" smtClean="0"/>
              <a:t>the distal true lumen, thus successfully accomplishing</a:t>
            </a:r>
          </a:p>
          <a:p>
            <a:r>
              <a:rPr lang="en-IN" dirty="0" smtClean="0"/>
              <a:t>the STAR procedure. Storm cloud dissections observed as</a:t>
            </a:r>
          </a:p>
          <a:p>
            <a:r>
              <a:rPr lang="en-IN" dirty="0" smtClean="0"/>
              <a:t>diffuse staining of contrast media are not suited for STAR</a:t>
            </a:r>
          </a:p>
          <a:p>
            <a:r>
              <a:rPr lang="en-IN" dirty="0" smtClean="0"/>
              <a:t>technique and call for abandoning the procedure.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2588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Unlike conventional</a:t>
            </a:r>
            <a:r>
              <a:rPr lang="en-IN" baseline="0" dirty="0" smtClean="0"/>
              <a:t> </a:t>
            </a:r>
            <a:r>
              <a:rPr lang="en-IN" dirty="0" smtClean="0"/>
              <a:t>STAR technique in which the wire tip is allowed to make</a:t>
            </a:r>
          </a:p>
          <a:p>
            <a:r>
              <a:rPr lang="en-IN" dirty="0" smtClean="0"/>
              <a:t>a loop producing a knuckle, in mini-STAR technique the</a:t>
            </a:r>
          </a:p>
          <a:p>
            <a:r>
              <a:rPr lang="en-IN" dirty="0" smtClean="0"/>
              <a:t>wire tip is shaped to incorporate two curves, a primary(40º–50º) at the distal end (1–2 mm proximal to the tip)</a:t>
            </a:r>
          </a:p>
          <a:p>
            <a:r>
              <a:rPr lang="en-IN" dirty="0" smtClean="0"/>
              <a:t>and a secondary curve (15º–20º) 3−5 mm proximal to the</a:t>
            </a:r>
            <a:r>
              <a:rPr lang="en-IN" baseline="0" dirty="0" smtClean="0"/>
              <a:t> </a:t>
            </a:r>
            <a:r>
              <a:rPr lang="en-IN" dirty="0" smtClean="0"/>
              <a:t>tip.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2957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560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66505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254252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5103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89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861815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90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6776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</a:t>
            </a:r>
            <a:r>
              <a:rPr lang="en-IN" baseline="0" dirty="0" smtClean="0"/>
              <a:t> </a:t>
            </a:r>
            <a:r>
              <a:rPr lang="en-IN" dirty="0" smtClean="0"/>
              <a:t>intimal tissue, even though tougher, provides a homogenous</a:t>
            </a:r>
          </a:p>
          <a:p>
            <a:r>
              <a:rPr lang="en-IN" dirty="0" smtClean="0"/>
              <a:t>milieu for wire advancement leading to the tendency of</a:t>
            </a:r>
          </a:p>
          <a:p>
            <a:r>
              <a:rPr lang="en-IN" dirty="0" smtClean="0"/>
              <a:t>the wire tip to stay directed towards the true lumen, and</a:t>
            </a:r>
          </a:p>
          <a:p>
            <a:r>
              <a:rPr lang="en-IN" dirty="0" smtClean="0"/>
              <a:t>eventually higher success of recanalization.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91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59837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Retrograde</a:t>
            </a:r>
            <a:r>
              <a:rPr lang="en-IN" baseline="0" dirty="0" smtClean="0"/>
              <a:t> </a:t>
            </a:r>
            <a:r>
              <a:rPr lang="en-IN" dirty="0" smtClean="0"/>
              <a:t>approach, pioneered by Japanese operators, utilizes the concept of</a:t>
            </a:r>
          </a:p>
          <a:p>
            <a:r>
              <a:rPr lang="en-IN" dirty="0" smtClean="0"/>
              <a:t>accessing the distal segment of an occluded artery through these</a:t>
            </a:r>
          </a:p>
          <a:p>
            <a:r>
              <a:rPr lang="en-IN" dirty="0" smtClean="0"/>
              <a:t>collateral channels and attempting to cross the CTO </a:t>
            </a:r>
            <a:r>
              <a:rPr lang="en-IN" dirty="0" err="1" smtClean="0"/>
              <a:t>retrogradely</a:t>
            </a:r>
            <a:endParaRPr lang="en-IN" dirty="0" smtClean="0"/>
          </a:p>
          <a:p>
            <a:r>
              <a:rPr lang="en-IN" dirty="0" smtClean="0"/>
              <a:t>from distal to proximal segment.</a:t>
            </a:r>
          </a:p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Advances in guidewire technology with availability of</a:t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IN" dirty="0" smtClean="0"/>
              <a:t>polymer-coated soft-tipped wires and microcatheters have led to</a:t>
            </a:r>
          </a:p>
          <a:p>
            <a:r>
              <a:rPr lang="en-IN" dirty="0" smtClean="0"/>
              <a:t>wider acceptability of this approach for CTO PCI. However, still</a:t>
            </a:r>
          </a:p>
          <a:p>
            <a:r>
              <a:rPr lang="en-IN" dirty="0" smtClean="0"/>
              <a:t>retrograde approach is not considered as first-line approach and</a:t>
            </a:r>
          </a:p>
          <a:p>
            <a:r>
              <a:rPr lang="en-IN" dirty="0" smtClean="0"/>
              <a:t>is reserved for prior failed attempts of antegrade approach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93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109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Claessen</a:t>
            </a:r>
            <a:r>
              <a:rPr lang="en-IN" dirty="0" smtClean="0"/>
              <a:t>, et al. retrospectively evaluated 3283 STEMI patients undergoing primary</a:t>
            </a:r>
          </a:p>
          <a:p>
            <a:r>
              <a:rPr lang="en-IN" dirty="0" smtClean="0"/>
              <a:t>PCI within the HORIZONS-AMI trial and confirmed the worse prognosis of patients </a:t>
            </a:r>
          </a:p>
          <a:p>
            <a:r>
              <a:rPr lang="en-IN" dirty="0" smtClean="0"/>
              <a:t>with a CTO in</a:t>
            </a:r>
            <a:r>
              <a:rPr lang="en-IN" baseline="0" dirty="0" smtClean="0"/>
              <a:t> </a:t>
            </a:r>
            <a:r>
              <a:rPr lang="en-IN" dirty="0" smtClean="0"/>
              <a:t>a non-infarct related artery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09335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94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7548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97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25910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Surfing </a:t>
            </a:r>
            <a:r>
              <a:rPr lang="en-US" dirty="0" err="1" smtClean="0"/>
              <a:t>greek</a:t>
            </a:r>
            <a:r>
              <a:rPr lang="en-US" dirty="0" smtClean="0"/>
              <a:t>-US/ fast</a:t>
            </a:r>
          </a:p>
          <a:p>
            <a:r>
              <a:rPr lang="en-US" dirty="0" smtClean="0"/>
              <a:t>Contrast guided- Japan/ time</a:t>
            </a:r>
            <a:r>
              <a:rPr lang="en-US" baseline="0" dirty="0" smtClean="0"/>
              <a:t> consuming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98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81241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Use of microcatheter is</a:t>
            </a:r>
            <a:r>
              <a:rPr lang="en-IN" baseline="0" dirty="0" smtClean="0"/>
              <a:t> </a:t>
            </a:r>
            <a:r>
              <a:rPr lang="en-IN" dirty="0" smtClean="0"/>
              <a:t>mandatory to provide support to these floppy guidewires and</a:t>
            </a:r>
          </a:p>
          <a:p>
            <a:r>
              <a:rPr lang="en-IN" dirty="0" smtClean="0"/>
              <a:t>allow precise guidewire control by preventing flexion, kinking</a:t>
            </a:r>
          </a:p>
          <a:p>
            <a:r>
              <a:rPr lang="en-IN" dirty="0" smtClean="0"/>
              <a:t>and prolapse.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99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058367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600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Initially a soft tapered wire (Fielder</a:t>
            </a:r>
          </a:p>
          <a:p>
            <a:r>
              <a:rPr lang="en-IN" dirty="0" smtClean="0"/>
              <a:t>XT®, Runthrough NS® tapered) is tried, if unsuccessful then</a:t>
            </a:r>
          </a:p>
          <a:p>
            <a:r>
              <a:rPr lang="en-IN" dirty="0" smtClean="0"/>
              <a:t>dedicated recanalization wires like Miracle series with gradual</a:t>
            </a:r>
          </a:p>
          <a:p>
            <a:r>
              <a:rPr lang="en-IN" dirty="0" smtClean="0"/>
              <a:t>increase in tip stiffness can be tried.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2074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renal dysfunction in whom contrast dose is limited</a:t>
            </a:r>
          </a:p>
          <a:p>
            <a:r>
              <a:rPr lang="en-IN" dirty="0" smtClean="0"/>
              <a:t>However</a:t>
            </a:r>
          </a:p>
          <a:p>
            <a:r>
              <a:rPr lang="en-IN" dirty="0" smtClean="0"/>
              <a:t>currently this technique has fallen out of </a:t>
            </a:r>
            <a:r>
              <a:rPr lang="en-IN" dirty="0" err="1" smtClean="0"/>
              <a:t>favor</a:t>
            </a:r>
            <a:r>
              <a:rPr lang="en-IN" dirty="0" smtClean="0"/>
              <a:t> against the now</a:t>
            </a:r>
          </a:p>
          <a:p>
            <a:r>
              <a:rPr lang="en-IN" dirty="0" smtClean="0"/>
              <a:t>preferred CART technique (described below), and is used only</a:t>
            </a:r>
          </a:p>
          <a:p>
            <a:r>
              <a:rPr lang="en-IN" dirty="0" smtClean="0"/>
              <a:t>when CART cannot be performed due to failure of bringing an</a:t>
            </a:r>
          </a:p>
          <a:p>
            <a:r>
              <a:rPr lang="en-IN" dirty="0" smtClean="0"/>
              <a:t>OTW balloon catheter through the </a:t>
            </a:r>
            <a:r>
              <a:rPr lang="en-IN" dirty="0" err="1" smtClean="0"/>
              <a:t>intercoronary</a:t>
            </a:r>
            <a:r>
              <a:rPr lang="en-IN" dirty="0" smtClean="0"/>
              <a:t> channel.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78464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8239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20905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681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I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18262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812968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86844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26877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109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55830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209640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81090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875364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3743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904100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84102-DEA3-4B87-A867-303E4C1FBAB6}" type="slidenum">
              <a:rPr lang="en-IN" smtClean="0"/>
              <a:t>117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97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78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009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19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75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133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56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03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80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17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09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09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03AD8-3426-4CAB-996F-162EAEAFA1AD}" type="datetimeFigureOut">
              <a:rPr lang="en-IN" smtClean="0"/>
              <a:t>24-03-2016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A6EA-5F4F-4251-82F1-527AE19338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268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Chronic </a:t>
            </a:r>
            <a:r>
              <a:rPr lang="en-IN" sz="48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Total Coronary Occlusion </a:t>
            </a:r>
            <a:r>
              <a:rPr lang="en-IN" sz="48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(CTO)- PCI Strategies</a:t>
            </a:r>
            <a:endParaRPr lang="en-IN" sz="48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Dr. Suneesh K</a:t>
            </a:r>
            <a:endParaRPr lang="en-IN" sz="32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BARI Trial-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CTO- In 30% of all CAG in patients with CAD** </a:t>
            </a:r>
          </a:p>
          <a:p>
            <a:pPr>
              <a:lnSpc>
                <a:spcPct val="150000"/>
              </a:lnSpc>
            </a:pP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Claessen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, et al- Worse prognosis of patients with a CTO in a non-infarct related artery (Based on </a:t>
            </a: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HORIZON AMI Trial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)*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11046"/>
            <a:ext cx="12192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sz="1400" i="1" dirty="0" smtClean="0"/>
              <a:t>* </a:t>
            </a:r>
            <a:r>
              <a:rPr lang="en-IN" sz="1400" i="1" dirty="0" err="1" smtClean="0"/>
              <a:t>Claessen</a:t>
            </a:r>
            <a:r>
              <a:rPr lang="en-IN" sz="1400" i="1" dirty="0" smtClean="0"/>
              <a:t> BE, </a:t>
            </a:r>
            <a:r>
              <a:rPr lang="en-IN" sz="1400" i="1" dirty="0" err="1" smtClean="0"/>
              <a:t>Dangas</a:t>
            </a:r>
            <a:r>
              <a:rPr lang="en-IN" sz="1400" i="1" dirty="0" smtClean="0"/>
              <a:t> GD, Weisz G, et al. Prognostic impact of a chronic total occlusion in a non-infarct-related artery in patients with ST segment elevation myocardial infarction: 3-year results from the HORIZONS-AMI trial. </a:t>
            </a:r>
            <a:r>
              <a:rPr lang="en-IN" sz="1400" i="1" dirty="0" err="1" smtClean="0"/>
              <a:t>Eur</a:t>
            </a:r>
            <a:r>
              <a:rPr lang="en-IN" sz="1400" i="1" dirty="0" smtClean="0"/>
              <a:t> Heart J. 2012;33(6):768-75</a:t>
            </a:r>
          </a:p>
          <a:p>
            <a:pPr algn="r"/>
            <a:r>
              <a:rPr lang="en-IN" sz="1400" i="1" dirty="0" smtClean="0"/>
              <a:t>** Bourassa MG, </a:t>
            </a:r>
            <a:r>
              <a:rPr lang="en-IN" sz="1400" i="1" dirty="0" err="1" smtClean="0"/>
              <a:t>Roubin</a:t>
            </a:r>
            <a:r>
              <a:rPr lang="en-IN" sz="1400" i="1" dirty="0" smtClean="0"/>
              <a:t> GS, </a:t>
            </a:r>
            <a:r>
              <a:rPr lang="en-IN" sz="1400" i="1" dirty="0" err="1" smtClean="0"/>
              <a:t>Detre</a:t>
            </a:r>
            <a:r>
              <a:rPr lang="en-IN" sz="1400" i="1" dirty="0" smtClean="0"/>
              <a:t> KM, et al. Bypass </a:t>
            </a:r>
            <a:r>
              <a:rPr lang="en-IN" sz="1400" i="1" dirty="0" err="1" smtClean="0"/>
              <a:t>angioplastyrevascularization</a:t>
            </a:r>
            <a:r>
              <a:rPr lang="en-IN" sz="1400" i="1" dirty="0" smtClean="0"/>
              <a:t> investigation: patient screening, selection, and recruitment. Am J </a:t>
            </a:r>
            <a:r>
              <a:rPr lang="en-IN" sz="1400" i="1" dirty="0" err="1" smtClean="0"/>
              <a:t>Cardiol</a:t>
            </a:r>
            <a:r>
              <a:rPr lang="en-IN" sz="1400" i="1" dirty="0" smtClean="0"/>
              <a:t>. 1995;75(9):3C-8C</a:t>
            </a:r>
            <a:endParaRPr lang="en-IN" sz="1400" i="1" dirty="0"/>
          </a:p>
        </p:txBody>
      </p:sp>
    </p:spTree>
    <p:extLst>
      <p:ext uri="{BB962C8B-B14F-4D97-AF65-F5344CB8AC3E}">
        <p14:creationId xmlns:p14="http://schemas.microsoft.com/office/powerpoint/2010/main" val="32759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Wiring Strategies </a:t>
            </a:r>
            <a:r>
              <a:rPr lang="en-IN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Retrograde </a:t>
            </a:r>
            <a:r>
              <a:rPr lang="en-IN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Retrograde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wire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cross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Kissing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wire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cross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Controlled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antegrade and retrograde tracking (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CART)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Reverse CART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0188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Retrograde wire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32" y="1819558"/>
            <a:ext cx="6278336" cy="4357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265714" y="5535386"/>
            <a:ext cx="506186" cy="342900"/>
          </a:xfrm>
          <a:prstGeom prst="rightArrow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 rot="10800000">
            <a:off x="7727787" y="2231572"/>
            <a:ext cx="506186" cy="342900"/>
          </a:xfrm>
          <a:prstGeom prst="rightArrow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 rot="15957679">
            <a:off x="7663544" y="5516336"/>
            <a:ext cx="506186" cy="342900"/>
          </a:xfrm>
          <a:prstGeom prst="rightArrow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75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91 -0.00162 0.00794 -0.0037 0.01198 -0.00486 C 0.03516 -0.0118 0.01589 -0.00347 0.02943 -0.00949 C 0.04141 -0.00879 0.05352 -0.00856 0.06563 -0.00717 C 0.09622 -0.0037 0.04049 -0.00555 0.0776 -0.00231 C 0.09375 -0.00092 0.10977 -0.00069 0.12591 0 C 0.1319 0.00162 0.13737 0.00278 0.14323 0.00486 C 0.14779 0.00625 0.15664 0.00973 0.15664 0.00973 C 0.16341 0.0088 0.17005 0.0088 0.17669 0.00718 C 0.17956 0.00648 0.18216 0.00394 0.18477 0.00232 C 0.18607 0.00162 0.18737 0 0.1888 0 L 0.25182 -0.00231 C 0.25664 -0.00324 0.26159 -0.00347 0.26654 -0.00486 C 0.27018 -0.00578 0.27721 -0.00949 0.27721 -0.00949 C 0.28659 -0.00879 0.29596 -0.00856 0.30534 -0.00717 C 0.31029 -0.00648 0.31549 -0.00277 0.32005 0 C 0.32135 0.0007 0.32266 0.00209 0.32409 0.00232 C 0.33932 0.00486 0.33385 0.00486 0.34023 0.00486 L 0.34023 0.00486 L 0.34023 0.00486 " pathEditMode="relative" ptsTypes="AAAAAAAAAAAAAAAA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34 -0.08634 0.0026 -0.03657 0.0026 -0.22407 C 0.0026 -0.2588 0.00195 -0.29375 0.0013 -0.3287 C 0.00104 -0.3419 -0.00052 -0.36482 -0.0013 -0.3787 C -0.00091 -0.3875 -0.00065 -0.3963 0 -0.40486 C 0.00026 -0.4081 0.00078 -0.41134 0.0013 -0.41458 C 0.00208 -0.41921 0.00403 -0.42384 0.00403 -0.4287 L 0.00403 -0.45486 L 0.00403 -0.45486 " pathEditMode="relative" ptsTypes="AAAAAAAAAA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07 -0.00093 -0.01615 -0.00116 -0.02422 -0.00255 C -0.0375 -0.00463 -0.01706 -0.00579 -0.0336 -0.00718 C -0.04961 -0.00857 -0.06563 -0.0088 -0.08177 -0.00949 C -0.0849 -0.01042 -0.08802 -0.01158 -0.09115 -0.01204 C -0.11511 -0.01574 -0.10638 -0.00718 -0.11654 -0.01921 C -0.12396 -0.01482 -0.11732 -0.01945 -0.12461 -0.01204 C -0.12917 -0.00718 -0.12943 -0.00741 -0.13399 -0.00486 C -0.13698 -0.01019 -0.1388 -0.0125 -0.14063 -0.01921 C -0.14128 -0.0213 -0.14102 -0.02454 -0.14206 -0.02616 C -0.14297 -0.02801 -0.14466 -0.02778 -0.14596 -0.02847 C -0.15339 -0.01227 -0.14896 -0.01945 -0.15938 -0.00718 L -0.16341 -0.00255 C -0.16432 -0.00486 -0.16537 -0.00695 -0.16615 -0.00949 C -0.1668 -0.01181 -0.16654 -0.01482 -0.16745 -0.01667 C -0.16849 -0.01898 -0.17018 -0.01991 -0.17149 -0.02153 C -0.17227 -0.02083 -0.18425 -0.00949 -0.1862 -0.00949 C -0.1875 -0.00949 -0.18789 -0.01296 -0.18893 -0.01435 C -0.19011 -0.0162 -0.19154 -0.01759 -0.19284 -0.01921 C -0.20182 -0.00324 -0.19818 0 -0.20365 -0.00949 C -0.20378 -0.01019 -0.20781 -0.02546 -0.20899 -0.02616 C -0.21029 -0.02708 -0.21159 -0.02454 -0.21302 -0.02384 C -0.21471 -0.02153 -0.21641 -0.01875 -0.21836 -0.01667 C -0.23802 0.00255 -0.21537 -0.02338 -0.22904 -0.00718 C -0.23685 -0.02801 -0.23112 -0.02292 -0.24115 -0.01204 C -0.24232 -0.01065 -0.24375 -0.01042 -0.24505 -0.00949 C -0.24596 -0.01111 -0.24675 -0.0132 -0.24779 -0.01435 C -0.24896 -0.01574 -0.25039 -0.01667 -0.25182 -0.01667 C -0.26966 -0.01667 -0.2875 -0.01505 -0.30534 -0.01435 L -0.36966 -0.01921 C -0.37005 -0.01921 -0.36875 -0.01921 -0.36836 -0.01921 L -0.36836 -0.01921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Marker </a:t>
            </a:r>
            <a:r>
              <a:rPr lang="en-IN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wire </a:t>
            </a:r>
            <a:r>
              <a:rPr lang="en-IN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technique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Simultaneous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combined use of the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antegrade and retrograde approaches 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etrograde guidewire in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 distal vessel serves as a marker of the distal CTO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location and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aids in maneuvering of the antegrade guidewire until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both meet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(kiss) each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other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Can avoid additional contrast need for anterograde wire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Kissing wire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Kissing wire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910" y="1559247"/>
            <a:ext cx="6436180" cy="4758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265714" y="5535386"/>
            <a:ext cx="506186" cy="342900"/>
          </a:xfrm>
          <a:prstGeom prst="rightArrow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 rot="10800000">
            <a:off x="7727787" y="2231572"/>
            <a:ext cx="506186" cy="342900"/>
          </a:xfrm>
          <a:prstGeom prst="rightArrow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 rot="15957679">
            <a:off x="7663544" y="5516336"/>
            <a:ext cx="506186" cy="342900"/>
          </a:xfrm>
          <a:prstGeom prst="rightArrow">
            <a:avLst/>
          </a:prstGeom>
          <a:solidFill>
            <a:srgbClr val="FFFF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2877910" y="2198914"/>
            <a:ext cx="387804" cy="342900"/>
          </a:xfrm>
          <a:prstGeom prst="rightArrow">
            <a:avLst/>
          </a:prstGeom>
          <a:solidFill>
            <a:srgbClr val="FF0000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7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91 -0.00162 0.00794 -0.0037 0.01198 -0.00486 C 0.03516 -0.0118 0.01589 -0.00347 0.02943 -0.00949 C 0.04141 -0.00879 0.05352 -0.00856 0.06563 -0.00717 C 0.09622 -0.0037 0.04049 -0.00555 0.0776 -0.00231 C 0.09375 -0.00092 0.10977 -0.00069 0.12591 0 C 0.1319 0.00162 0.13737 0.00278 0.14323 0.00486 C 0.14779 0.00625 0.15664 0.00973 0.15664 0.00973 C 0.16341 0.0088 0.17005 0.0088 0.17669 0.00718 C 0.17956 0.00648 0.18216 0.00394 0.18477 0.00232 C 0.18607 0.00162 0.18737 0 0.1888 0 L 0.25182 -0.00231 C 0.25664 -0.00324 0.26159 -0.00347 0.26654 -0.00486 C 0.27018 -0.00578 0.27721 -0.00949 0.27721 -0.00949 C 0.28659 -0.00879 0.29596 -0.00856 0.30534 -0.00717 C 0.31029 -0.00648 0.31549 -0.00277 0.32005 0 C 0.32135 0.0007 0.32266 0.00209 0.32409 0.00232 C 0.33932 0.00486 0.33385 0.00486 0.34023 0.00486 L 0.34023 0.00486 L 0.34023 0.00486 " pathEditMode="relative" ptsTypes="AAAAAAAAAAAAAAAAAAA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34 -0.08634 0.0026 -0.03657 0.0026 -0.22407 C 0.0026 -0.2588 0.00195 -0.29375 0.0013 -0.3287 C 0.00104 -0.3419 -0.00052 -0.36482 -0.0013 -0.3787 C -0.00091 -0.3875 -0.00065 -0.3963 0 -0.40486 C 0.00026 -0.4081 0.00078 -0.41134 0.0013 -0.41458 C 0.00208 -0.41921 0.00403 -0.42384 0.00403 -0.4287 L 0.00403 -0.45486 L 0.00403 -0.45486 " pathEditMode="relative" ptsTypes="AAAAAAAA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2.70833E-6 0.00023 C -0.00183 0.00162 -0.0043 0.00416 -0.00625 0.00509 C -0.00782 0.00578 -0.00951 0.00601 -0.01107 0.00671 L -0.04675 0.00509 C -0.06159 0.00393 -0.04284 0.00139 -0.06107 0.00509 L -0.08724 0.00185 C -0.09063 0.00139 -0.09414 0.00185 -0.0974 0.00185 L -0.0974 0.00162 " pathEditMode="relative" rAng="0" ptsTypes="AAAAAAAAA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3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44333" decel="55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7.40741E-7 C 0.00417 0.00093 0.02838 0.00486 0.0375 0.00718 C 0.03971 0.00787 0.04193 0.00857 0.04414 0.00972 C 0.04544 0.01019 0.04674 0.01158 0.04818 0.01204 C 0.0513 0.0132 0.05443 0.01343 0.05755 0.01435 C 0.05976 0.01505 0.06198 0.01597 0.06419 0.0169 C 0.07578 0.01597 0.0875 0.01644 0.09909 0.01435 C 0.10182 0.01389 0.10443 0.01111 0.10703 0.00972 C 0.11719 0.00371 0.10469 0.01181 0.1151 0.00255 C 0.1164 0.00139 0.11784 0.00093 0.11914 -7.40741E-7 C 0.12187 0.00093 0.12461 0.00093 0.12721 0.00255 C 0.12864 0.00347 0.12956 0.00695 0.13125 0.00718 C 0.13568 0.00787 0.1401 0.00556 0.14453 0.00486 C 0.15065 -0.00602 0.14765 -0.0044 0.15937 -7.40741E-7 C 0.16211 0.00116 0.16471 0.00324 0.16732 0.00486 L 0.17135 0.00718 C 0.17539 0.00648 0.17943 0.00602 0.18346 0.00486 C 0.18489 0.0044 0.18646 0.00417 0.1875 0.00255 C 0.19453 -0.00995 0.18073 -0.00115 0.19414 -0.00694 C 0.19557 -0.00671 0.2056 -0.00578 0.20885 -0.00231 C 0.21002 -0.00115 0.21055 0.00116 0.21159 0.00255 C 0.21419 0.00602 0.21966 0.01204 0.21966 0.01204 C 0.22135 0.01111 0.22318 0.01065 0.225 0.00972 C 0.22904 0.00741 0.23698 0.00255 0.23698 0.00255 C 0.23919 -0.00139 0.24023 -0.00463 0.24375 -0.00463 C 0.24518 -0.00463 0.24635 -0.00301 0.24779 -0.00231 C 0.24857 -7.40741E-7 0.24909 0.00324 0.25039 0.00486 C 0.25286 0.00764 0.25612 0.00695 0.25846 0.00972 L 0.2625 0.01435 C 0.26419 0.01366 0.26601 0.01297 0.26784 0.01204 C 0.27031 0.01065 0.27461 0.00741 0.27721 0.00718 C 0.28437 0.00672 0.29154 0.00718 0.2987 0.00718 L 0.29193 0.00972 " pathEditMode="relative" ptsTypes="AAAAAAAAAAAAAAAAAAAAAAAAAAAAAAAAAA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1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 antegrade and retrograde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Simultaneous antegrade + Retrograde 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Antegrade advancement of guidewire into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subinitmal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space at CTO</a:t>
            </a:r>
          </a:p>
          <a:p>
            <a:pPr>
              <a:lnSpc>
                <a:spcPct val="150000"/>
              </a:lnSpc>
            </a:pP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Retrogradely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the collateral is crossed, OTW balloon or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microcath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is placed in distal lumen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Distal CTO subintimal space penetration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Retrograde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ballon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advancement and inflation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Antegrade wire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maneuvered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into this space and then into true lumen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Lesion is dilated &amp; stented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7549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 antegrade and retrograde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825625"/>
            <a:ext cx="10487025" cy="43513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10695214" y="2677886"/>
            <a:ext cx="506186" cy="342900"/>
          </a:xfrm>
          <a:prstGeom prst="rightArrow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5094519" y="2054231"/>
            <a:ext cx="1034143" cy="5225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 rot="21239787">
            <a:off x="866775" y="3462451"/>
            <a:ext cx="506186" cy="342900"/>
          </a:xfrm>
          <a:prstGeom prst="rightArrow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 rot="21440565">
            <a:off x="4729165" y="2462451"/>
            <a:ext cx="506186" cy="342900"/>
          </a:xfrm>
          <a:prstGeom prst="rightArrow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09" y="739083"/>
            <a:ext cx="3778218" cy="2901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678" y="739415"/>
            <a:ext cx="3380015" cy="2901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61" y="723373"/>
            <a:ext cx="3505011" cy="29018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09" y="3633901"/>
            <a:ext cx="3786512" cy="2657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6720" y="3621227"/>
            <a:ext cx="3352000" cy="2673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1011" y="3625244"/>
            <a:ext cx="3505011" cy="26691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3995" y="891757"/>
            <a:ext cx="1763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</a:t>
            </a:r>
            <a:endParaRPr lang="en-I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7 -0.01574 L 0.02317 -0.01551 L 0.04856 -0.01829 C 0.05612 -0.01921 0.06497 -0.0213 0.07265 -0.02292 C 0.07396 -0.02384 0.07539 -0.0243 0.07669 -0.02546 C 0.07851 -0.02685 0.08021 -0.0287 0.08203 -0.03009 C 0.08372 -0.03148 0.08997 -0.03472 0.0914 -0.03495 C 0.09856 -0.03611 0.10573 -0.03657 0.11276 -0.03727 C 0.11458 -0.03796 0.1164 -0.03912 0.11823 -0.03958 C 0.12213 -0.04074 0.1263 -0.04051 0.13021 -0.04213 C 0.13294 -0.04305 0.13554 -0.0456 0.13828 -0.04676 L 0.14362 -0.04907 C 0.15065 -0.05741 0.14453 -0.05162 0.15429 -0.05625 C 0.15703 -0.05764 0.15963 -0.05949 0.16237 -0.06111 L 0.1664 -0.06342 L 0.17435 -0.06829 L 0.17838 -0.0706 C 0.17929 -0.07222 0.18008 -0.07407 0.18112 -0.07523 C 0.18229 -0.07662 0.18385 -0.07662 0.18515 -0.07778 C 0.18698 -0.07917 0.1888 -0.08055 0.19049 -0.08241 C 0.19323 -0.08542 0.19583 -0.08889 0.19856 -0.0919 L 0.20247 -0.09676 C 0.2039 -0.09838 0.20508 -0.10069 0.20651 -0.10162 C 0.22122 -0.11018 0.19896 -0.0963 0.21458 -0.10856 C 0.21718 -0.11065 0.22265 -0.11342 0.22265 -0.11319 C 0.23177 -0.1243 0.2276 -0.12106 0.23463 -0.12523 C 0.23593 -0.12755 0.23893 -0.13426 0.2414 -0.13241 C 0.24284 -0.13148 0.2431 -0.12778 0.24401 -0.12523 C 0.24492 -0.12685 0.24596 -0.12824 0.24674 -0.13009 C 0.24765 -0.13241 0.24778 -0.13657 0.24935 -0.13727 C 0.25091 -0.13773 0.25208 -0.13403 0.25338 -0.13241 C 0.2556 -0.13333 0.25794 -0.13333 0.26015 -0.13472 C 0.26276 -0.13657 0.26484 -0.14074 0.26679 -0.14444 C 0.26771 -0.14282 0.27213 -0.13426 0.27343 -0.13472 C 0.27487 -0.13542 0.27396 -0.14005 0.27487 -0.1419 C 0.27578 -0.14421 0.27747 -0.14514 0.2789 -0.14676 C 0.27968 -0.14444 0.28008 -0.14074 0.28151 -0.13958 C 0.28528 -0.13704 0.28685 -0.14653 0.28828 -0.14907 C 0.28932 -0.15116 0.29088 -0.15231 0.29218 -0.15393 C 0.29401 -0.15301 0.29583 -0.15046 0.29765 -0.15139 C 0.29909 -0.15231 0.29896 -0.15694 0.30026 -0.15856 C 0.30143 -0.16018 0.30299 -0.16018 0.30429 -0.16088 C 0.30703 -0.1368 0.30416 -0.15139 0.30703 -0.15625 C 0.30794 -0.1581 0.30963 -0.15787 0.31093 -0.15856 L 0.3164 -0.14444 L 0.3164 -0.14421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56 0.00162 -0.00898 0.00417 -0.01341 0.00463 C -0.01484 0.00487 -0.01601 0.00255 -0.01745 0.00232 C -0.03528 0.00093 -0.05325 0.0007 -0.07109 0 C -0.07956 -0.00092 -0.08802 -0.00092 -0.09648 -0.00231 C -0.09792 -0.00254 -0.09909 -0.00463 -0.10052 -0.00486 C -0.10989 -0.00625 -0.11927 -0.00648 -0.12864 -0.00717 C -0.14427 -0.01643 -0.12956 -0.00833 -0.16888 -0.01203 C -0.17461 -0.0125 -0.18047 -0.01342 -0.1862 -0.01435 C -0.20026 -0.0206 -0.18607 -0.01481 -0.21575 -0.01898 C -0.21888 -0.01944 -0.222 -0.0206 -0.22513 -0.02152 C -0.2418 -0.02546 -0.22969 -0.02199 -0.24388 -0.02615 C -0.24674 -0.02963 -0.24987 -0.03263 -0.25182 -0.03819 C -0.25599 -0.04907 -0.24961 -0.04305 -0.25729 -0.04768 C -0.2595 -0.04675 -0.26198 -0.04745 -0.26393 -0.04537 C -0.2651 -0.04398 -0.26484 -0.03564 -0.26523 -0.03819 C -0.26653 -0.0449 -0.26614 -0.05231 -0.26667 -0.05949 C -0.26888 -0.05879 -0.27109 -0.05833 -0.27331 -0.05717 C -0.27604 -0.05578 -0.28138 -0.05231 -0.28138 -0.05231 C -0.28776 -0.0449 -0.28385 -0.04606 -0.28672 -0.05486 C -0.28737 -0.05671 -0.28854 -0.05787 -0.28932 -0.05949 C -0.29336 -0.05879 -0.29739 -0.05717 -0.30143 -0.05717 C -0.30286 -0.05717 -0.30403 -0.05949 -0.30547 -0.05949 C -0.30872 -0.05949 -0.31302 -0.05671 -0.31614 -0.05486 C -0.31667 -0.06041 -0.31549 -0.06713 -0.31745 -0.07152 C -0.31992 -0.07662 -0.32643 -0.06273 -0.32682 -0.06203 C -0.32982 -0.0655 -0.33138 -0.06666 -0.33359 -0.07152 C -0.33463 -0.07361 -0.33502 -0.07685 -0.3362 -0.0787 C -0.33737 -0.08009 -0.33893 -0.08009 -0.34023 -0.08101 L -0.35364 -0.07384 C -0.35508 -0.07314 -0.35664 -0.07291 -0.35768 -0.07152 C -0.35898 -0.06967 -0.3595 -0.06666 -0.36042 -0.06435 L -0.36836 -0.06898 L -0.37239 -0.07152 C -0.37513 -0.0706 -0.37786 -0.07013 -0.38047 -0.06898 C -0.38177 -0.06851 -0.38307 -0.0662 -0.3845 -0.06666 C -0.38607 -0.06713 -0.38698 -0.07083 -0.38854 -0.07152 C -0.39414 -0.07407 -0.40013 -0.07453 -0.40586 -0.07615 C -0.40638 -0.07916 -0.4069 -0.09213 -0.4112 -0.0905 C -0.41289 -0.09004 -0.41263 -0.08518 -0.41393 -0.08333 C -0.4151 -0.08171 -0.41653 -0.08148 -0.41797 -0.08101 C -0.42109 -0.07986 -0.42422 -0.07939 -0.42734 -0.0787 C -0.42864 -0.07939 -0.42995 -0.08101 -0.43138 -0.08101 C -0.43398 -0.08101 -0.4375 -0.07615 -0.43932 -0.07384 C -0.4457 -0.06574 -0.44375 -0.06944 -0.44739 -0.05949 L -0.4487 -0.06666 L -0.44206 -0.07615 " pathEditMode="relative" ptsTypes="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9 -0.00162 0.00794 -0.00324 0.01198 -0.00463 C 0.01666 -0.00625 0.02487 -0.00834 0.02942 -0.00949 C 0.04192 -0.0169 0.02343 -0.00463 0.03737 -0.01898 C 0.03906 -0.0206 0.04101 -0.0206 0.04284 -0.0213 C 0.05182 -0.0375 0.04388 -0.02639 0.06692 -0.03102 C 0.06836 -0.03125 0.06953 -0.03287 0.07096 -0.03334 C 0.09492 -0.0419 0.06979 -0.03102 0.08567 -0.03797 C 0.0914 -0.03635 0.09479 -0.03542 0.10039 -0.03334 C 0.10221 -0.03264 0.1039 -0.03102 0.10573 -0.03102 C 0.12044 -0.0294 0.13515 -0.0294 0.14987 -0.02848 C 0.16119 -0.02454 0.15221 -0.02871 0.16198 -0.0213 C 0.16328 -0.02037 0.16471 -0.02014 0.16601 -0.01898 C 0.16744 -0.01783 0.16849 -0.01482 0.17005 -0.01435 C 0.17669 -0.01227 0.18346 -0.01273 0.1901 -0.01181 C 0.20794 -0.00556 0.18073 -0.01482 0.21289 -0.00718 C 0.21432 -0.00672 0.21549 -0.0051 0.21692 -0.00463 C 0.22044 -0.00348 0.22409 -0.00348 0.2276 -0.00232 C 0.22942 -0.00185 0.23112 -0.00047 0.23294 0 C 0.23606 0.00115 0.23919 0.00162 0.24231 0.00254 C 0.24453 0.00301 0.24674 0.0044 0.24909 0.00486 C 0.25351 0.00578 0.25794 0.00625 0.26237 0.00717 C 0.2651 0.00787 0.2677 0.00879 0.27044 0.00949 C 0.27395 0.01041 0.2776 0.01111 0.28112 0.01203 C 0.28346 0.0125 0.28554 0.01389 0.28789 0.01435 C 0.29231 0.01551 0.29674 0.01597 0.3013 0.01666 L 0.30924 0.02152 C 0.31067 0.02222 0.31211 0.02268 0.31328 0.02384 C 0.32031 0.03009 0.31679 0.02777 0.32409 0.03102 C 0.32539 0.03264 0.32656 0.03495 0.32799 0.03588 C 0.33203 0.03819 0.34948 0.04027 0.35078 0.04051 L 0.36823 0.04305 C 0.37044 0.04375 0.37265 0.04444 0.37487 0.04537 C 0.3763 0.04606 0.37747 0.04745 0.3789 0.04768 C 0.38164 0.04815 0.38424 0.04768 0.38698 0.04768 L 0.38971 0.05023 " pathEditMode="relative" ptsTypes="AAAAAAAAAAAAAAAAAAAAAAAAAA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ain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reason for procedural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failure- Inability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to negotiate OTW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balloons across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 long and tortuous collateral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channel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Serial dilations 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collateral channel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Corsair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dilation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catheter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If fails- Reverse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CART technique 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633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Corsair micro catheter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81163"/>
            <a:ext cx="5157787" cy="4508500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1681163"/>
            <a:ext cx="5183188" cy="45085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2.7-F Catheter with OTW hybrid catheter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Both microcatheter and support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Bidirectional wire braiding for torque transmission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Inner lumen polymer lumen with soft tip for optimal wire control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Super selective injection for collaterals</a:t>
            </a:r>
          </a:p>
          <a:p>
            <a:pPr>
              <a:lnSpc>
                <a:spcPct val="150000"/>
              </a:lnSpc>
            </a:pPr>
            <a:endParaRPr lang="en-IN" sz="23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6561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CART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990724"/>
            <a:ext cx="10277475" cy="40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CART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Similar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to the CART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procedure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Balloon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dilation is done over antegrade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wire to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increase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subintimal space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at proximal CTO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site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Retrograde wire is then negotiated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subintimally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to seek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the proximally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created subintimal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space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Externalisation of wire &amp; then passage of balloon &amp; stent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0126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 of CTO Lesion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FFFF00"/>
                </a:solidFill>
                <a:latin typeface="Footlight MT Light" panose="0204060206030A020304" pitchFamily="18" charset="0"/>
              </a:rPr>
              <a:t>H</a:t>
            </a:r>
            <a:r>
              <a:rPr lang="en-IN" sz="32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eavy atherosclerotic plaque burden 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 tough, fibrous cap at the proximal and distal margins </a:t>
            </a:r>
          </a:p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FFFF00"/>
                </a:solidFill>
                <a:latin typeface="Footlight MT Light" panose="0204060206030A020304" pitchFamily="18" charset="0"/>
              </a:rPr>
              <a:t>S</a:t>
            </a:r>
            <a:r>
              <a:rPr lang="en-IN" sz="32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ofter material in between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Hard plaques are more prevalent with increasing CTO 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72498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smtClean="0"/>
              <a:t>Aziz S, </a:t>
            </a:r>
            <a:r>
              <a:rPr lang="en-IN" i="1" dirty="0" err="1" smtClean="0"/>
              <a:t>Ramsdale</a:t>
            </a:r>
            <a:r>
              <a:rPr lang="en-IN" i="1" dirty="0" smtClean="0"/>
              <a:t> DR. Chronic total occlusions--a stiff challenge requiring</a:t>
            </a:r>
          </a:p>
          <a:p>
            <a:pPr algn="r"/>
            <a:r>
              <a:rPr lang="en-IN" i="1" dirty="0" smtClean="0"/>
              <a:t>a major breakthrough: is there light at the end of the tunnel? Heart.2005;91(</a:t>
            </a:r>
            <a:r>
              <a:rPr lang="en-IN" i="1" dirty="0" err="1" smtClean="0"/>
              <a:t>Suppl</a:t>
            </a:r>
            <a:r>
              <a:rPr lang="en-IN" i="1" dirty="0" smtClean="0"/>
              <a:t> 3):iii42-8. 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583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Confluent balloon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Simultaneous balloon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dilation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over both antegrade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and retrograde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wires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Common subintimal space is created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57" y="4001294"/>
            <a:ext cx="9067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IVUS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guided reverse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Increase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success of reverse CART 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IVUS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catheter is advanced </a:t>
            </a: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antegradely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, after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antegrade wire balloon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dilatation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IVUS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catheter is used to assess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subintimal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space, visualize the connecting channel and aid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the guided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crossing of retrograde wire into the proximal true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lumen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4053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Subsequent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Enter antegrade guide catheter with retrograde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wire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Trap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wire inside antegrade guide catheter with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balloon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Track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retrograde microcatheter into antegrade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guide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Exchange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to a double length (330cm floppy wire RG3, </a:t>
            </a: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etc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Wire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externalization (use of snare, if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required)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Antegrade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serial balloon dilatation and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stenting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9570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 of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Very important steps to prevent injury 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vessels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Retrograde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wire should always be within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microcatheter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Avoid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deep-throating of guide when retrograde wire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removed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Avoid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tension in the collateral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wire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Check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for collateral vessel damage by </a:t>
            </a: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angio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Check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donor artery for any complications post-procedure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5225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Retrograde CTO PCI: Success and complications meta-analysis</a:t>
            </a:r>
            <a:endParaRPr lang="en-IN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0589060"/>
              </p:ext>
            </p:extLst>
          </p:nvPr>
        </p:nvGraphicFramePr>
        <p:xfrm>
          <a:off x="839788" y="1690688"/>
          <a:ext cx="5994149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18470289"/>
              </p:ext>
            </p:extLst>
          </p:nvPr>
        </p:nvGraphicFramePr>
        <p:xfrm>
          <a:off x="6833937" y="1815263"/>
          <a:ext cx="4700337" cy="43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202189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/>
              <a:t>El </a:t>
            </a:r>
            <a:r>
              <a:rPr lang="en-IN" i="1" dirty="0" err="1"/>
              <a:t>Sabbagh</a:t>
            </a:r>
            <a:r>
              <a:rPr lang="en-IN" i="1" dirty="0"/>
              <a:t> </a:t>
            </a:r>
            <a:r>
              <a:rPr lang="en-IN" i="1" dirty="0" smtClean="0"/>
              <a:t>A et al; Angiographic </a:t>
            </a:r>
            <a:r>
              <a:rPr lang="en-IN" i="1" dirty="0"/>
              <a:t>success and procedural complications in patients undergoing retrograde percutaneous coronary chronic total occlusion interventions: a weighted meta-analysis of 3,482 patients from 26 studies.</a:t>
            </a:r>
            <a:r>
              <a:rPr lang="en-US" i="1" dirty="0" smtClean="0"/>
              <a:t>Int.J.Cardiol:2014,174:243,8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1614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 PCI periprocedural MI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082126"/>
              </p:ext>
            </p:extLst>
          </p:nvPr>
        </p:nvGraphicFramePr>
        <p:xfrm>
          <a:off x="3288632" y="1690688"/>
          <a:ext cx="8065168" cy="462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26695" y="1814305"/>
            <a:ext cx="21421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Dallas VAMC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2012-2015</a:t>
            </a:r>
            <a:endParaRPr lang="en-IN" sz="2800" b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695" y="4032787"/>
            <a:ext cx="1196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</a:t>
            </a:r>
            <a:r>
              <a:rPr lang="en-US" sz="22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=0.008</a:t>
            </a:r>
            <a:endParaRPr lang="en-IN" sz="22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7413" y="4016379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Footlight MT Light" panose="0204060206030A020304" pitchFamily="18" charset="0"/>
              </a:rPr>
              <a:t>n</a:t>
            </a:r>
            <a:r>
              <a:rPr lang="en-US" sz="22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=65</a:t>
            </a:r>
            <a:endParaRPr lang="en-IN" sz="22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4126" y="4094342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Footlight MT Light" panose="0204060206030A020304" pitchFamily="18" charset="0"/>
              </a:rPr>
              <a:t>n</a:t>
            </a:r>
            <a:r>
              <a:rPr lang="en-US" sz="22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=50</a:t>
            </a:r>
            <a:endParaRPr lang="en-IN" sz="22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8970" y="2276912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Footlight MT Light" panose="0204060206030A020304" pitchFamily="18" charset="0"/>
              </a:rPr>
              <a:t>n</a:t>
            </a:r>
            <a:r>
              <a:rPr lang="en-US" sz="22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=30</a:t>
            </a:r>
            <a:endParaRPr lang="en-IN" sz="22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33812" y="2276911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Footlight MT Light" panose="0204060206030A020304" pitchFamily="18" charset="0"/>
              </a:rPr>
              <a:t>n</a:t>
            </a:r>
            <a:r>
              <a:rPr lang="en-US" sz="22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=39</a:t>
            </a:r>
            <a:endParaRPr lang="en-IN" sz="22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4748463"/>
            <a:ext cx="694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ootlight MT Light" panose="0204060206030A020304" pitchFamily="18" charset="0"/>
              </a:rPr>
              <a:t>11%</a:t>
            </a:r>
            <a:endParaRPr lang="en-IN" sz="2200" b="1" dirty="0">
              <a:latin typeface="Footlight MT Light" panose="0204060206030A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6313" y="4748463"/>
            <a:ext cx="694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ootlight MT Light" panose="0204060206030A020304" pitchFamily="18" charset="0"/>
              </a:rPr>
              <a:t>10%</a:t>
            </a:r>
            <a:endParaRPr lang="en-IN" sz="2200" b="1" dirty="0">
              <a:latin typeface="Footlight MT Light" panose="0204060206030A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3346" y="3984658"/>
            <a:ext cx="694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ootlight MT Light" panose="0204060206030A020304" pitchFamily="18" charset="0"/>
              </a:rPr>
              <a:t>33%</a:t>
            </a:r>
            <a:endParaRPr lang="en-IN" sz="2200" b="1" dirty="0">
              <a:latin typeface="Footlight MT Light" panose="0204060206030A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30059" y="3984658"/>
            <a:ext cx="694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Footlight MT Light" panose="0204060206030A020304" pitchFamily="18" charset="0"/>
              </a:rPr>
              <a:t>33%</a:t>
            </a:r>
            <a:endParaRPr lang="en-IN" sz="22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 PCI: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7155" y="1690688"/>
            <a:ext cx="7917690" cy="4616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46584"/>
            <a:ext cx="12192000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sz="1650" i="1" dirty="0" err="1"/>
              <a:t>Karmpaliotis</a:t>
            </a:r>
            <a:r>
              <a:rPr lang="en-IN" sz="1650" i="1" dirty="0"/>
              <a:t>, Michael, </a:t>
            </a:r>
            <a:r>
              <a:rPr lang="en-IN" sz="1650" i="1" dirty="0" err="1"/>
              <a:t>Brilakis</a:t>
            </a:r>
            <a:r>
              <a:rPr lang="en-IN" sz="1650" i="1" dirty="0"/>
              <a:t>, Lombardi, </a:t>
            </a:r>
            <a:r>
              <a:rPr lang="en-IN" sz="1650" i="1" dirty="0" err="1"/>
              <a:t>Kandzari</a:t>
            </a:r>
            <a:r>
              <a:rPr lang="en-IN" sz="1650" i="1" dirty="0"/>
              <a:t> et al. JACC </a:t>
            </a:r>
            <a:r>
              <a:rPr lang="en-IN" sz="1650" i="1" dirty="0" err="1"/>
              <a:t>Intv</a:t>
            </a:r>
            <a:r>
              <a:rPr lang="en-IN" sz="1650" i="1" dirty="0"/>
              <a:t> 2012;5:1273-9</a:t>
            </a:r>
          </a:p>
          <a:p>
            <a:pPr algn="r"/>
            <a:r>
              <a:rPr lang="en-IN" sz="1650" i="1" dirty="0"/>
              <a:t>Michael, </a:t>
            </a:r>
            <a:r>
              <a:rPr lang="en-IN" sz="1650" i="1" dirty="0" err="1"/>
              <a:t>Karmpaliotis</a:t>
            </a:r>
            <a:r>
              <a:rPr lang="en-IN" sz="1650" i="1" dirty="0"/>
              <a:t>, </a:t>
            </a:r>
            <a:r>
              <a:rPr lang="en-IN" sz="1650" i="1" dirty="0" err="1"/>
              <a:t>Brilakis</a:t>
            </a:r>
            <a:r>
              <a:rPr lang="en-IN" sz="1650" i="1" dirty="0"/>
              <a:t>, Lombardi, </a:t>
            </a:r>
            <a:r>
              <a:rPr lang="en-IN" sz="1650" i="1" dirty="0" err="1"/>
              <a:t>Kandzari</a:t>
            </a:r>
            <a:r>
              <a:rPr lang="en-IN" sz="1650" i="1" dirty="0"/>
              <a:t> et al. Am J </a:t>
            </a:r>
            <a:r>
              <a:rPr lang="en-IN" sz="1650" i="1" dirty="0" err="1"/>
              <a:t>Cardiol</a:t>
            </a:r>
            <a:r>
              <a:rPr lang="en-IN" sz="1650" i="1" dirty="0"/>
              <a:t> 2013;112:488-492</a:t>
            </a:r>
          </a:p>
        </p:txBody>
      </p:sp>
    </p:spTree>
    <p:extLst>
      <p:ext uri="{BB962C8B-B14F-4D97-AF65-F5344CB8AC3E}">
        <p14:creationId xmlns:p14="http://schemas.microsoft.com/office/powerpoint/2010/main" val="27975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47" y="299445"/>
            <a:ext cx="9031705" cy="61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CTOs are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common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PCI for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CTO- last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frontier of coronary interventions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revascularization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can provide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significant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clinical benefits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PCI can be achieved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with high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success and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low complication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rates and can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be cost-effective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Learning curve exists and proper training/experience necessary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4242" y="40227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IN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Thank </a:t>
            </a:r>
            <a:r>
              <a:rPr lang="en-IN" sz="5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You..</a:t>
            </a:r>
            <a:endParaRPr lang="en-IN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2" y="1347082"/>
            <a:ext cx="1147010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500" dirty="0">
                <a:solidFill>
                  <a:srgbClr val="FFFF00"/>
                </a:solidFill>
              </a:rPr>
              <a:t>As these advances are disseminated, the new era of </a:t>
            </a:r>
            <a:r>
              <a:rPr lang="en-IN" sz="2500" dirty="0" smtClean="0">
                <a:solidFill>
                  <a:srgbClr val="FFFF00"/>
                </a:solidFill>
              </a:rPr>
              <a:t>CTO revascularization </a:t>
            </a:r>
            <a:r>
              <a:rPr lang="en-IN" sz="2500" dirty="0">
                <a:solidFill>
                  <a:srgbClr val="FFFF00"/>
                </a:solidFill>
              </a:rPr>
              <a:t>in patients with symptoms and/or </a:t>
            </a:r>
            <a:r>
              <a:rPr lang="en-IN" sz="2500" dirty="0" smtClean="0">
                <a:solidFill>
                  <a:srgbClr val="FFFF00"/>
                </a:solidFill>
              </a:rPr>
              <a:t>ischemic burden </a:t>
            </a:r>
            <a:r>
              <a:rPr lang="en-IN" sz="2500" dirty="0">
                <a:solidFill>
                  <a:srgbClr val="FFFF00"/>
                </a:solidFill>
              </a:rPr>
              <a:t>begins in which </a:t>
            </a:r>
            <a:endParaRPr lang="en-IN" sz="2500" dirty="0" smtClean="0">
              <a:solidFill>
                <a:srgbClr val="FFFF00"/>
              </a:solidFill>
            </a:endParaRPr>
          </a:p>
          <a:p>
            <a:pPr algn="ctr"/>
            <a:r>
              <a:rPr lang="en-IN" sz="2500" dirty="0" smtClean="0">
                <a:solidFill>
                  <a:srgbClr val="FFFF00"/>
                </a:solidFill>
              </a:rPr>
              <a:t>the </a:t>
            </a:r>
            <a:r>
              <a:rPr lang="en-IN" sz="2500" dirty="0">
                <a:solidFill>
                  <a:srgbClr val="FFFF00"/>
                </a:solidFill>
              </a:rPr>
              <a:t>question is </a:t>
            </a:r>
            <a:r>
              <a:rPr lang="en-IN" sz="2500" dirty="0" smtClean="0">
                <a:solidFill>
                  <a:srgbClr val="FFFF00"/>
                </a:solidFill>
              </a:rPr>
              <a:t>not “Why should </a:t>
            </a:r>
            <a:r>
              <a:rPr lang="en-IN" sz="2500" dirty="0">
                <a:solidFill>
                  <a:srgbClr val="FFFF00"/>
                </a:solidFill>
              </a:rPr>
              <a:t>we </a:t>
            </a:r>
            <a:r>
              <a:rPr lang="en-IN" sz="2500" dirty="0" smtClean="0">
                <a:solidFill>
                  <a:srgbClr val="FFFF00"/>
                </a:solidFill>
              </a:rPr>
              <a:t>open the </a:t>
            </a:r>
            <a:r>
              <a:rPr lang="en-IN" sz="2500" dirty="0">
                <a:solidFill>
                  <a:srgbClr val="FFFF00"/>
                </a:solidFill>
              </a:rPr>
              <a:t>occluded vessel?” </a:t>
            </a:r>
            <a:endParaRPr lang="en-IN" sz="2500" dirty="0" smtClean="0">
              <a:solidFill>
                <a:srgbClr val="FFFF00"/>
              </a:solidFill>
            </a:endParaRPr>
          </a:p>
          <a:p>
            <a:pPr algn="ctr"/>
            <a:r>
              <a:rPr lang="en-IN" sz="2500" b="1" dirty="0" smtClean="0">
                <a:solidFill>
                  <a:srgbClr val="FFFF00"/>
                </a:solidFill>
              </a:rPr>
              <a:t>But</a:t>
            </a:r>
          </a:p>
          <a:p>
            <a:pPr algn="ctr"/>
            <a:r>
              <a:rPr lang="en-IN" sz="2500" b="1" dirty="0" smtClean="0">
                <a:solidFill>
                  <a:srgbClr val="FFFF00"/>
                </a:solidFill>
              </a:rPr>
              <a:t>“What </a:t>
            </a:r>
            <a:r>
              <a:rPr lang="en-IN" sz="2500" b="1" dirty="0">
                <a:solidFill>
                  <a:srgbClr val="FFFF00"/>
                </a:solidFill>
              </a:rPr>
              <a:t>is the justification to leave </a:t>
            </a:r>
            <a:r>
              <a:rPr lang="en-IN" sz="2500" b="1" dirty="0" smtClean="0">
                <a:solidFill>
                  <a:srgbClr val="FFFF00"/>
                </a:solidFill>
              </a:rPr>
              <a:t>the vessel </a:t>
            </a:r>
            <a:r>
              <a:rPr lang="en-IN" sz="2500" b="1" dirty="0">
                <a:solidFill>
                  <a:srgbClr val="FFFF00"/>
                </a:solidFill>
              </a:rPr>
              <a:t>closed?”</a:t>
            </a:r>
          </a:p>
        </p:txBody>
      </p:sp>
    </p:spTree>
    <p:extLst>
      <p:ext uri="{BB962C8B-B14F-4D97-AF65-F5344CB8AC3E}">
        <p14:creationId xmlns:p14="http://schemas.microsoft.com/office/powerpoint/2010/main" val="2082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 of CTO Lesion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Well-developed collaterals may provide a flow equivalent to a 90% stenosis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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M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aintain myocardial viability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But FFR of collaterals to CTO is &lt;0.8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Age-related changes in intimal plaque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 F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ibrocalcific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N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eovascular microchannels within CTO - Basis of 2 approaches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3184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 of CTO Lesion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Proximal and distal fibrous caps act as barriers forcing the guidewire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Density of distal fibrous cap is lesser than that of the proximal cap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Overall contractile function may be normal, or a RWMA may be present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589" y="1533357"/>
            <a:ext cx="6272464" cy="467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51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Stable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angina, a change in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angina status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, silent ischemia or heart failure of ischemic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origin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&gt; 50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%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have well-preserved LV </a:t>
            </a: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fn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&gt; 80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% have no Q-waves in the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territory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/>
              <a:t>Ge JB. Current status of percutaneous coronary intervention of </a:t>
            </a:r>
            <a:r>
              <a:rPr lang="en-IN" i="1" dirty="0" smtClean="0"/>
              <a:t>chronic total </a:t>
            </a:r>
            <a:r>
              <a:rPr lang="en-IN" i="1" dirty="0"/>
              <a:t>occlusion. J Zhejiang </a:t>
            </a:r>
            <a:r>
              <a:rPr lang="en-IN" i="1" dirty="0" err="1"/>
              <a:t>Univ</a:t>
            </a:r>
            <a:r>
              <a:rPr lang="en-IN" i="1" dirty="0"/>
              <a:t> </a:t>
            </a:r>
            <a:r>
              <a:rPr lang="en-IN" i="1" dirty="0" err="1"/>
              <a:t>Sci</a:t>
            </a:r>
            <a:r>
              <a:rPr lang="en-IN" i="1" dirty="0"/>
              <a:t> B. 2012;13(8):589-602</a:t>
            </a:r>
          </a:p>
        </p:txBody>
      </p:sp>
    </p:spTree>
    <p:extLst>
      <p:ext uri="{BB962C8B-B14F-4D97-AF65-F5344CB8AC3E}">
        <p14:creationId xmlns:p14="http://schemas.microsoft.com/office/powerpoint/2010/main" val="36656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CTO Intervention Necessary?</a:t>
            </a:r>
            <a:endParaRPr lang="en-IN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7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open a CTO?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10000"/>
              </a:lnSpc>
            </a:pP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1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1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↓ Angina    </a:t>
            </a:r>
            <a:r>
              <a:rPr lang="en-IN" dirty="0">
                <a:solidFill>
                  <a:schemeClr val="bg1"/>
                </a:solidFill>
                <a:latin typeface="Footlight MT Light" panose="0204060206030A020304" pitchFamily="18" charset="0"/>
              </a:rPr>
              <a:t>TOAST-GISE </a:t>
            </a:r>
            <a:r>
              <a:rPr lang="en-IN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study, FACTOR trial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                               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00"/>
                </a:solidFill>
                <a:latin typeface="Footlight MT Light" panose="0204060206030A020304" pitchFamily="18" charset="0"/>
              </a:rPr>
              <a:t>↑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LV function</a:t>
            </a:r>
          </a:p>
          <a:p>
            <a:pPr>
              <a:lnSpc>
                <a:spcPct val="11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↓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onsequences of future ACS</a:t>
            </a:r>
          </a:p>
          <a:p>
            <a:pPr>
              <a:lnSpc>
                <a:spcPct val="11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↓Arrhythmias</a:t>
            </a:r>
          </a:p>
          <a:p>
            <a:pPr>
              <a:lnSpc>
                <a:spcPct val="11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↓CABG</a:t>
            </a:r>
          </a:p>
          <a:p>
            <a:pPr>
              <a:lnSpc>
                <a:spcPct val="11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↓Nitrate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use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…?! Viagra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sz="1400" i="1" dirty="0"/>
          </a:p>
        </p:txBody>
      </p:sp>
      <p:cxnSp>
        <p:nvCxnSpPr>
          <p:cNvPr id="6" name="Straight Arrow Connector 5"/>
          <p:cNvCxnSpPr>
            <a:endCxn id="10" idx="0"/>
          </p:cNvCxnSpPr>
          <p:nvPr/>
        </p:nvCxnSpPr>
        <p:spPr>
          <a:xfrm flipH="1">
            <a:off x="2889278" y="1436036"/>
            <a:ext cx="3397223" cy="78275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70171" y="1437211"/>
            <a:ext cx="3498297" cy="80010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88605" y="2218794"/>
            <a:ext cx="14013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Patient</a:t>
            </a:r>
            <a:endParaRPr lang="en-IN" sz="34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3329" y="2254930"/>
            <a:ext cx="27946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Interventionist</a:t>
            </a:r>
            <a:endParaRPr lang="en-IN" sz="34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6317" y="3257291"/>
            <a:ext cx="31021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Help patient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Improve PCI skills</a:t>
            </a:r>
          </a:p>
        </p:txBody>
      </p:sp>
    </p:spTree>
    <p:extLst>
      <p:ext uri="{BB962C8B-B14F-4D97-AF65-F5344CB8AC3E}">
        <p14:creationId xmlns:p14="http://schemas.microsoft.com/office/powerpoint/2010/main" val="19636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CTO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outcomes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STEMI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2" y="1825625"/>
            <a:ext cx="7115175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6417547"/>
            <a:ext cx="121920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sz="2000" i="1" dirty="0" err="1"/>
              <a:t>Claessen</a:t>
            </a:r>
            <a:r>
              <a:rPr lang="en-IN" sz="2000" i="1" dirty="0"/>
              <a:t>, B. E.P.M. et al. J Am </a:t>
            </a:r>
            <a:r>
              <a:rPr lang="en-IN" sz="2000" i="1" dirty="0" err="1"/>
              <a:t>Coll</a:t>
            </a:r>
            <a:r>
              <a:rPr lang="en-IN" sz="2000" i="1" dirty="0"/>
              <a:t> </a:t>
            </a:r>
            <a:r>
              <a:rPr lang="en-IN" sz="2000" i="1" dirty="0" err="1"/>
              <a:t>Cardiol</a:t>
            </a:r>
            <a:r>
              <a:rPr lang="en-IN" sz="2000" i="1" dirty="0"/>
              <a:t> </a:t>
            </a:r>
            <a:r>
              <a:rPr lang="en-IN" sz="2000" i="1" dirty="0" err="1"/>
              <a:t>Intv</a:t>
            </a:r>
            <a:r>
              <a:rPr lang="en-IN" sz="2000" i="1" dirty="0"/>
              <a:t> 2009;2:1128-1134</a:t>
            </a:r>
          </a:p>
        </p:txBody>
      </p:sp>
    </p:spTree>
    <p:extLst>
      <p:ext uri="{BB962C8B-B14F-4D97-AF65-F5344CB8AC3E}">
        <p14:creationId xmlns:p14="http://schemas.microsoft.com/office/powerpoint/2010/main" val="20283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931" y="336319"/>
            <a:ext cx="9626138" cy="5840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FR" i="1" dirty="0"/>
              <a:t>Garcia</a:t>
            </a:r>
            <a:r>
              <a:rPr lang="fr-FR" i="1" dirty="0" smtClean="0"/>
              <a:t>, </a:t>
            </a:r>
            <a:r>
              <a:rPr lang="fr-FR" i="1" dirty="0" err="1" smtClean="0"/>
              <a:t>Brilakis</a:t>
            </a:r>
            <a:r>
              <a:rPr lang="fr-FR" i="1" dirty="0" smtClean="0"/>
              <a:t> et al. </a:t>
            </a:r>
            <a:r>
              <a:rPr lang="fr-FR" i="1" dirty="0"/>
              <a:t>J Am </a:t>
            </a:r>
            <a:r>
              <a:rPr lang="fr-FR" i="1" dirty="0" err="1"/>
              <a:t>Coll</a:t>
            </a:r>
            <a:r>
              <a:rPr lang="fr-FR" i="1" dirty="0"/>
              <a:t> </a:t>
            </a:r>
            <a:r>
              <a:rPr lang="fr-FR" i="1" dirty="0" err="1"/>
              <a:t>Cardiol</a:t>
            </a:r>
            <a:r>
              <a:rPr lang="fr-FR" i="1" dirty="0"/>
              <a:t>. 2013;62:1421-1431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2907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review </a:t>
            </a:r>
            <a:r>
              <a:rPr lang="en-IN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literature..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Observational studies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Retrospective studies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No RCT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03404"/>
            <a:ext cx="1219200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sz="1600" i="1" dirty="0" smtClean="0"/>
              <a:t>.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17742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are present in about 20-50% of patients with relevant CAD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More than 50% have well-preserved LV function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ore than 80% have no Q-waves in CTO territory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Footlight MT Light" panose="0204060206030A020304" pitchFamily="18" charset="0"/>
              </a:rPr>
              <a:t>Only 8-15% are undergone PCI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Major predictor of advising against PCI, in favor of GDMT/CABG</a:t>
            </a:r>
          </a:p>
        </p:txBody>
      </p:sp>
    </p:spTree>
    <p:extLst>
      <p:ext uri="{BB962C8B-B14F-4D97-AF65-F5344CB8AC3E}">
        <p14:creationId xmlns:p14="http://schemas.microsoft.com/office/powerpoint/2010/main" val="8280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 trial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2005-2007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  <a:sym typeface="Wingdings" panose="05000000000000000000" pitchFamily="2" charset="2"/>
            </a:endParaRPr>
          </a:p>
          <a:p>
            <a:pPr lvl="0"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Complete revascularization- in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only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53% of PCI</a:t>
            </a:r>
          </a:p>
          <a:p>
            <a:pPr lvl="0"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CTO- Strongest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independent predictor 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incomplete revascularization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after PCI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(</a:t>
            </a:r>
            <a:r>
              <a:rPr lang="en-IN" u="sng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HR 2.70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;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95% CI-1.98-3.67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;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P&lt;0.001)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  <a:sym typeface="Wingdings" panose="05000000000000000000" pitchFamily="2" charset="2"/>
            </a:endParaRPr>
          </a:p>
          <a:p>
            <a:pPr lvl="0"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CTO PCI success was only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49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%</a:t>
            </a:r>
          </a:p>
          <a:p>
            <a:pPr lvl="0"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30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% CTOs referred for CABG were not surgically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revascularized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Most grafts to CTO arteries other than LAD occluded after 1 year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 lvl="0">
              <a:lnSpc>
                <a:spcPct val="150000"/>
              </a:lnSpc>
            </a:pPr>
            <a:endParaRPr lang="en-IN" dirty="0">
              <a:solidFill>
                <a:srgbClr val="FFFF00"/>
              </a:solidFill>
              <a:latin typeface="Footlight MT Light" panose="0204060206030A020304" pitchFamily="18" charset="0"/>
              <a:sym typeface="Wingdings" panose="05000000000000000000" pitchFamily="2" charset="2"/>
            </a:endParaRPr>
          </a:p>
          <a:p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69875"/>
            <a:ext cx="10496550" cy="758825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Studies Demonstrating Significant Reductions in Mortality With Successful PCI for CTO</a:t>
            </a:r>
            <a:endParaRPr lang="en-I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93350"/>
              </p:ext>
            </p:extLst>
          </p:nvPr>
        </p:nvGraphicFramePr>
        <p:xfrm>
          <a:off x="838200" y="1219199"/>
          <a:ext cx="10744200" cy="531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84"/>
                <a:gridCol w="1842384"/>
                <a:gridCol w="839106"/>
                <a:gridCol w="1322256"/>
                <a:gridCol w="1906476"/>
                <a:gridCol w="1349866"/>
                <a:gridCol w="2918628"/>
              </a:tblGrid>
              <a:tr h="6643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No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First Author 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n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Time period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Follow-Up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Procedural Success rate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Survival With Successful vs. Failed CTO PCI, p Value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1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Prasad et al. 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1262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1979-2005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Cumulative 10-yr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67%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Footlight MT Light" panose="0204060206030A020304" pitchFamily="18" charset="0"/>
                        </a:rPr>
                        <a:t>72% vs. 77%, p = 0.025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2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Footlight MT Light" panose="0204060206030A020304" pitchFamily="18" charset="0"/>
                        </a:rPr>
                        <a:t>Suero</a:t>
                      </a:r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 et al.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2007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1980-1999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Cumulative 10-yr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70%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Footlight MT Light" panose="0204060206030A020304" pitchFamily="18" charset="0"/>
                        </a:rPr>
                        <a:t>73.5% vs. 65%, p = 0.001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3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Noguchi et al.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226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1986-1996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Cumulative 12-yr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59%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Footlight MT Light" panose="0204060206030A020304" pitchFamily="18" charset="0"/>
                        </a:rPr>
                        <a:t>95% vs. 84%, p &lt; 0.05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4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Footlight MT Light" panose="0204060206030A020304" pitchFamily="18" charset="0"/>
                        </a:rPr>
                        <a:t>Hoye</a:t>
                      </a:r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 et al.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874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1992-2002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Cumulative 5-yr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65%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Footlight MT Light" panose="0204060206030A020304" pitchFamily="18" charset="0"/>
                        </a:rPr>
                        <a:t>93.5% vs. 88%, p = 0.02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5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Footlight MT Light" panose="0204060206030A020304" pitchFamily="18" charset="0"/>
                        </a:rPr>
                        <a:t>Olivari</a:t>
                      </a:r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 et al.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369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1999-2000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 year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73%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Footlight MT Light" panose="0204060206030A020304" pitchFamily="18" charset="0"/>
                        </a:rPr>
                        <a:t>99.7% vs. 96.4%, p = 0.037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6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Aziz et al.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543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2000-2004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Cumulative 2-yr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69%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Footlight MT Light" panose="0204060206030A020304" pitchFamily="18" charset="0"/>
                        </a:rPr>
                        <a:t>98.0% vs. 94.2%, p = 0.049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7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Footlight MT Light" panose="0204060206030A020304" pitchFamily="18" charset="0"/>
                        </a:rPr>
                        <a:t>Valenti</a:t>
                      </a:r>
                      <a:r>
                        <a:rPr lang="en-IN" dirty="0" smtClean="0">
                          <a:latin typeface="Footlight MT Light" panose="0204060206030A020304" pitchFamily="18" charset="0"/>
                        </a:rPr>
                        <a:t> et al.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486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2003-2006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Cumulative 4-yr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ootlight MT Light" panose="0204060206030A020304" pitchFamily="18" charset="0"/>
                        </a:rPr>
                        <a:t>71%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latin typeface="Footlight MT Light" panose="0204060206030A020304" pitchFamily="18" charset="0"/>
                        </a:rPr>
                        <a:t>91.6% vs. 87.4%, p = 0.025</a:t>
                      </a:r>
                      <a:endParaRPr lang="en-IN" dirty="0"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363326" y="1844842"/>
            <a:ext cx="4138863" cy="4572000"/>
          </a:xfrm>
          <a:prstGeom prst="rect">
            <a:avLst/>
          </a:prstGeom>
          <a:solidFill>
            <a:schemeClr val="accent2">
              <a:lumMod val="75000"/>
              <a:alpha val="2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23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Mehran et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b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Multicenter observational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study 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ong-term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clinical outcomes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of 1,791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patients after PCI for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Successful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CTO PCI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- independent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predictor of ↓ cardiac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mortality with a strong trend toward lower all-cause mortality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79605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/>
              <a:t>Mehran R, </a:t>
            </a:r>
            <a:r>
              <a:rPr lang="en-IN" i="1" dirty="0" err="1"/>
              <a:t>Claessen</a:t>
            </a:r>
            <a:r>
              <a:rPr lang="en-IN" i="1" dirty="0"/>
              <a:t> BE, </a:t>
            </a:r>
            <a:r>
              <a:rPr lang="en-IN" i="1" dirty="0" err="1"/>
              <a:t>Godino</a:t>
            </a:r>
            <a:r>
              <a:rPr lang="en-IN" i="1" dirty="0"/>
              <a:t> C, et al. Long-term outcome </a:t>
            </a:r>
            <a:r>
              <a:rPr lang="en-IN" i="1" dirty="0" smtClean="0"/>
              <a:t>of percutaneous </a:t>
            </a:r>
            <a:r>
              <a:rPr lang="en-IN" i="1" dirty="0"/>
              <a:t>coronary intervention for chronic total occlusions. </a:t>
            </a:r>
            <a:r>
              <a:rPr lang="en-IN" i="1" dirty="0" smtClean="0"/>
              <a:t>JACC </a:t>
            </a:r>
            <a:r>
              <a:rPr lang="en-IN" i="1" dirty="0" err="1" smtClean="0"/>
              <a:t>Cardiovasc</a:t>
            </a:r>
            <a:r>
              <a:rPr lang="en-IN" i="1" dirty="0" smtClean="0"/>
              <a:t> </a:t>
            </a:r>
            <a:r>
              <a:rPr lang="en-IN" i="1" dirty="0" err="1"/>
              <a:t>Interv</a:t>
            </a:r>
            <a:r>
              <a:rPr lang="en-IN" i="1" dirty="0"/>
              <a:t>. 2011;4(9):952-61. </a:t>
            </a:r>
          </a:p>
        </p:txBody>
      </p:sp>
    </p:spTree>
    <p:extLst>
      <p:ext uri="{BB962C8B-B14F-4D97-AF65-F5344CB8AC3E}">
        <p14:creationId xmlns:p14="http://schemas.microsoft.com/office/powerpoint/2010/main" val="20776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CTO-PCI long term outcome: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Seuro et al</a:t>
            </a:r>
            <a:endParaRPr lang="en-IN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Follow-up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largest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reported series of patients undergoing 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PCI</a:t>
            </a:r>
            <a:endParaRPr lang="en-US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20-Year observational study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Compared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procedural outcomes and long-term survival for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PCI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Between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J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une 1980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and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December1999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2,007 CTO PCI and 2,007 non-CTO PCI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02018"/>
            <a:ext cx="12192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err="1"/>
              <a:t>Suero</a:t>
            </a:r>
            <a:r>
              <a:rPr lang="en-IN" i="1" dirty="0"/>
              <a:t> J a, </a:t>
            </a:r>
            <a:r>
              <a:rPr lang="en-IN" i="1" dirty="0" err="1"/>
              <a:t>Marso</a:t>
            </a:r>
            <a:r>
              <a:rPr lang="en-IN" i="1" dirty="0"/>
              <a:t> SP, Jones PG, et al. Procedural outcomes and </a:t>
            </a:r>
            <a:r>
              <a:rPr lang="en-IN" i="1" dirty="0" err="1" smtClean="0"/>
              <a:t>longterm</a:t>
            </a:r>
            <a:r>
              <a:rPr lang="en-IN" i="1" dirty="0" smtClean="0"/>
              <a:t> survival </a:t>
            </a:r>
            <a:r>
              <a:rPr lang="en-IN" i="1" dirty="0"/>
              <a:t>among patients undergoing percutaneous </a:t>
            </a:r>
            <a:r>
              <a:rPr lang="en-IN" i="1" dirty="0" smtClean="0"/>
              <a:t>coronary intervention </a:t>
            </a:r>
            <a:r>
              <a:rPr lang="en-IN" i="1" dirty="0"/>
              <a:t>of a chronic total occlusion in native coronary arteries: </a:t>
            </a:r>
            <a:r>
              <a:rPr lang="en-IN" i="1" dirty="0" smtClean="0"/>
              <a:t>a 20-year </a:t>
            </a:r>
            <a:r>
              <a:rPr lang="en-IN" i="1" dirty="0"/>
              <a:t>experience. </a:t>
            </a:r>
            <a:endParaRPr lang="en-IN" i="1" dirty="0" smtClean="0"/>
          </a:p>
          <a:p>
            <a:pPr algn="r"/>
            <a:r>
              <a:rPr lang="en-IN" b="1" i="1" dirty="0" smtClean="0"/>
              <a:t>J </a:t>
            </a:r>
            <a:r>
              <a:rPr lang="en-IN" b="1" i="1" dirty="0"/>
              <a:t>Am </a:t>
            </a:r>
            <a:r>
              <a:rPr lang="en-IN" b="1" i="1" dirty="0" err="1"/>
              <a:t>Coll</a:t>
            </a:r>
            <a:r>
              <a:rPr lang="en-IN" b="1" i="1" dirty="0"/>
              <a:t> </a:t>
            </a:r>
            <a:r>
              <a:rPr lang="en-IN" b="1" i="1" dirty="0" err="1" smtClean="0"/>
              <a:t>Cardiol</a:t>
            </a:r>
            <a:r>
              <a:rPr lang="en-IN" b="1" i="1" dirty="0" smtClean="0"/>
              <a:t>. 2001;38(2</a:t>
            </a:r>
            <a:r>
              <a:rPr lang="en-IN" b="1" i="1" dirty="0"/>
              <a:t>):409-14</a:t>
            </a:r>
          </a:p>
        </p:txBody>
      </p:sp>
    </p:spTree>
    <p:extLst>
      <p:ext uri="{BB962C8B-B14F-4D97-AF65-F5344CB8AC3E}">
        <p14:creationId xmlns:p14="http://schemas.microsoft.com/office/powerpoint/2010/main" val="411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Seuro et </a:t>
            </a:r>
            <a:r>
              <a:rPr lang="en-US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5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In-hospital MACE rate </a:t>
            </a:r>
            <a:endParaRPr lang="en-IN" sz="2500" b="1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5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3.8% in </a:t>
            </a:r>
            <a:r>
              <a:rPr lang="en-IN" sz="25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CTO cohort</a:t>
            </a:r>
            <a:endParaRPr lang="en-IN" sz="2500" b="1" dirty="0">
              <a:solidFill>
                <a:prstClr val="black"/>
              </a:solidFill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231" y="1781969"/>
            <a:ext cx="6877050" cy="44386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6463488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err="1"/>
              <a:t>Suero</a:t>
            </a:r>
            <a:r>
              <a:rPr lang="en-IN" i="1" dirty="0"/>
              <a:t> J a, </a:t>
            </a:r>
            <a:r>
              <a:rPr lang="en-IN" i="1" dirty="0" smtClean="0"/>
              <a:t>J </a:t>
            </a:r>
            <a:r>
              <a:rPr lang="en-IN" i="1" dirty="0"/>
              <a:t>Am </a:t>
            </a:r>
            <a:r>
              <a:rPr lang="en-IN" i="1" dirty="0" err="1"/>
              <a:t>Coll</a:t>
            </a:r>
            <a:r>
              <a:rPr lang="en-IN" i="1" dirty="0"/>
              <a:t> </a:t>
            </a:r>
            <a:r>
              <a:rPr lang="en-IN" i="1" dirty="0" err="1" smtClean="0"/>
              <a:t>Cardiol</a:t>
            </a:r>
            <a:r>
              <a:rPr lang="en-IN" i="1" dirty="0" smtClean="0"/>
              <a:t>. 2001;38(2</a:t>
            </a:r>
            <a:r>
              <a:rPr lang="en-IN" i="1" dirty="0"/>
              <a:t>):409-14</a:t>
            </a:r>
          </a:p>
        </p:txBody>
      </p:sp>
    </p:spTree>
    <p:extLst>
      <p:ext uri="{BB962C8B-B14F-4D97-AF65-F5344CB8AC3E}">
        <p14:creationId xmlns:p14="http://schemas.microsoft.com/office/powerpoint/2010/main" val="36307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Seuro et </a:t>
            </a:r>
            <a:r>
              <a:rPr lang="en-US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450305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38199" y="4090737"/>
            <a:ext cx="5450305" cy="304800"/>
          </a:xfrm>
          <a:prstGeom prst="rect">
            <a:avLst/>
          </a:prstGeom>
          <a:solidFill>
            <a:schemeClr val="accent2">
              <a:lumMod val="75000"/>
              <a:alpha val="2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05" y="1825625"/>
            <a:ext cx="5065296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364705" y="5678905"/>
            <a:ext cx="4864770" cy="272716"/>
          </a:xfrm>
          <a:prstGeom prst="rect">
            <a:avLst/>
          </a:prstGeom>
          <a:solidFill>
            <a:schemeClr val="accent2">
              <a:lumMod val="75000"/>
              <a:alpha val="2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364704" y="4090737"/>
            <a:ext cx="4864770" cy="673767"/>
          </a:xfrm>
          <a:prstGeom prst="rect">
            <a:avLst/>
          </a:prstGeom>
          <a:solidFill>
            <a:schemeClr val="accent2">
              <a:lumMod val="75000"/>
              <a:alpha val="23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6463488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err="1"/>
              <a:t>Suero</a:t>
            </a:r>
            <a:r>
              <a:rPr lang="en-IN" i="1" dirty="0"/>
              <a:t> J a, </a:t>
            </a:r>
            <a:r>
              <a:rPr lang="en-IN" i="1" dirty="0" smtClean="0"/>
              <a:t>J </a:t>
            </a:r>
            <a:r>
              <a:rPr lang="en-IN" i="1" dirty="0"/>
              <a:t>Am </a:t>
            </a:r>
            <a:r>
              <a:rPr lang="en-IN" i="1" dirty="0" err="1"/>
              <a:t>Coll</a:t>
            </a:r>
            <a:r>
              <a:rPr lang="en-IN" i="1" dirty="0"/>
              <a:t> </a:t>
            </a:r>
            <a:r>
              <a:rPr lang="en-IN" i="1" dirty="0" err="1" smtClean="0"/>
              <a:t>Cardiol</a:t>
            </a:r>
            <a:r>
              <a:rPr lang="en-IN" i="1" dirty="0" smtClean="0"/>
              <a:t>. 2001;38(2</a:t>
            </a:r>
            <a:r>
              <a:rPr lang="en-IN" i="1" dirty="0"/>
              <a:t>):409-14</a:t>
            </a:r>
          </a:p>
        </p:txBody>
      </p:sp>
    </p:spTree>
    <p:extLst>
      <p:ext uri="{BB962C8B-B14F-4D97-AF65-F5344CB8AC3E}">
        <p14:creationId xmlns:p14="http://schemas.microsoft.com/office/powerpoint/2010/main" val="5841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7" y="365124"/>
            <a:ext cx="9232531" cy="58118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6463488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err="1"/>
              <a:t>Suero</a:t>
            </a:r>
            <a:r>
              <a:rPr lang="en-IN" i="1" dirty="0"/>
              <a:t> J a, </a:t>
            </a:r>
            <a:r>
              <a:rPr lang="en-IN" i="1" dirty="0" smtClean="0"/>
              <a:t>J </a:t>
            </a:r>
            <a:r>
              <a:rPr lang="en-IN" i="1" dirty="0"/>
              <a:t>Am </a:t>
            </a:r>
            <a:r>
              <a:rPr lang="en-IN" i="1" dirty="0" err="1"/>
              <a:t>Coll</a:t>
            </a:r>
            <a:r>
              <a:rPr lang="en-IN" i="1" dirty="0"/>
              <a:t> </a:t>
            </a:r>
            <a:r>
              <a:rPr lang="en-IN" i="1" dirty="0" err="1" smtClean="0"/>
              <a:t>Cardiol</a:t>
            </a:r>
            <a:r>
              <a:rPr lang="en-IN" i="1" dirty="0" smtClean="0"/>
              <a:t>. 2001;38(2</a:t>
            </a:r>
            <a:r>
              <a:rPr lang="en-IN" i="1" dirty="0"/>
              <a:t>):409-14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59550" y="592445"/>
            <a:ext cx="1816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73.5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% vs. 65.1</a:t>
            </a: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%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p = 0.001)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1915" y="592446"/>
            <a:ext cx="179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71.2% vs. 71.4</a:t>
            </a:r>
            <a:r>
              <a:rPr lang="sv-SE" dirty="0" smtClean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% </a:t>
            </a:r>
          </a:p>
          <a:p>
            <a:pPr algn="ctr"/>
            <a:r>
              <a:rPr lang="sv-SE" dirty="0" smtClean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p 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= 0.9</a:t>
            </a:r>
            <a:endParaRPr lang="en-IN" dirty="0">
              <a:solidFill>
                <a:schemeClr val="accent5">
                  <a:lumMod val="75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0920" y="3411293"/>
            <a:ext cx="2014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80.2% vs. 66.5</a:t>
            </a:r>
            <a:r>
              <a:rPr lang="sv-SE" dirty="0" smtClean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% p= 0.008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sv-SE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endParaRPr lang="en-IN" dirty="0">
              <a:solidFill>
                <a:schemeClr val="accent5">
                  <a:lumMod val="75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1916" y="3411293"/>
            <a:ext cx="1921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76.4% vs. 67.8</a:t>
            </a:r>
            <a:r>
              <a:rPr lang="sv-SE" dirty="0" smtClean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>% p= 0.001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sv-SE" dirty="0">
                <a:solidFill>
                  <a:schemeClr val="accent5">
                    <a:lumMod val="75000"/>
                  </a:schemeClr>
                </a:solidFill>
                <a:latin typeface="Footlight MT Light" panose="0204060206030A020304" pitchFamily="18" charset="0"/>
              </a:rPr>
            </a:br>
            <a:endParaRPr lang="en-IN" dirty="0">
              <a:solidFill>
                <a:schemeClr val="accent5">
                  <a:lumMod val="75000"/>
                </a:schemeClr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63488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err="1"/>
              <a:t>Suero</a:t>
            </a:r>
            <a:r>
              <a:rPr lang="en-IN" i="1" dirty="0"/>
              <a:t> J a, </a:t>
            </a:r>
            <a:r>
              <a:rPr lang="en-IN" i="1" dirty="0" smtClean="0"/>
              <a:t>J </a:t>
            </a:r>
            <a:r>
              <a:rPr lang="en-IN" i="1" dirty="0"/>
              <a:t>Am </a:t>
            </a:r>
            <a:r>
              <a:rPr lang="en-IN" i="1" dirty="0" err="1"/>
              <a:t>Coll</a:t>
            </a:r>
            <a:r>
              <a:rPr lang="en-IN" i="1" dirty="0"/>
              <a:t> </a:t>
            </a:r>
            <a:r>
              <a:rPr lang="en-IN" i="1" dirty="0" err="1" smtClean="0"/>
              <a:t>Cardiol</a:t>
            </a:r>
            <a:r>
              <a:rPr lang="en-IN" i="1" dirty="0" smtClean="0"/>
              <a:t>. 2001;38(2</a:t>
            </a:r>
            <a:r>
              <a:rPr lang="en-IN" i="1" dirty="0"/>
              <a:t>):409-14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867145"/>
            <a:ext cx="5792202" cy="432251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Seuro et </a:t>
            </a:r>
            <a:r>
              <a:rPr lang="en-US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al: Results</a:t>
            </a:r>
            <a:endParaRPr lang="en-IN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6817894" y="1867145"/>
            <a:ext cx="4537493" cy="43225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514 CTO </a:t>
            </a:r>
            <a:r>
              <a:rPr lang="en-IN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failures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64 CABG </a:t>
            </a:r>
            <a:r>
              <a:rPr lang="en-IN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within 30 </a:t>
            </a:r>
            <a:r>
              <a:rPr lang="en-IN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days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550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10-year survival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71.2% CABG group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63.9</a:t>
            </a:r>
            <a:r>
              <a:rPr lang="en-IN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% </a:t>
            </a:r>
            <a:r>
              <a:rPr lang="en-IN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no CABG group (</a:t>
            </a:r>
            <a:r>
              <a:rPr lang="en-IN" sz="2400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</a:t>
            </a:r>
            <a:r>
              <a:rPr lang="en-IN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=0.04)</a:t>
            </a:r>
            <a:endParaRPr lang="en-IN" sz="24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73" y="1686844"/>
            <a:ext cx="10758654" cy="471247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754994" y="3823212"/>
            <a:ext cx="3871775" cy="1569660"/>
          </a:xfrm>
          <a:prstGeom prst="rect">
            <a:avLst/>
          </a:prstGeom>
          <a:solidFill>
            <a:schemeClr val="accent2">
              <a:lumMod val="60000"/>
              <a:lumOff val="40000"/>
              <a:alpha val="6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Footlight MT Light" panose="0204060206030A020304" pitchFamily="18" charset="0"/>
              </a:rPr>
              <a:t>Stent 10</a:t>
            </a:r>
            <a:r>
              <a:rPr lang="en-US" sz="3200" b="1" dirty="0" smtClean="0">
                <a:latin typeface="Footlight MT Light" panose="0204060206030A020304" pitchFamily="18" charset="0"/>
              </a:rPr>
              <a:t>%</a:t>
            </a:r>
          </a:p>
          <a:p>
            <a:r>
              <a:rPr lang="en-US" sz="3200" b="1" dirty="0" smtClean="0">
                <a:latin typeface="Footlight MT Light" panose="0204060206030A020304" pitchFamily="18" charset="0"/>
              </a:rPr>
              <a:t>No Thienopyridine</a:t>
            </a:r>
          </a:p>
          <a:p>
            <a:endParaRPr lang="en-IN" sz="3200" b="1" dirty="0">
              <a:latin typeface="Footlight MT Light" panose="0204060206030A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7531" y="3823212"/>
            <a:ext cx="3339151" cy="1569660"/>
          </a:xfrm>
          <a:prstGeom prst="rect">
            <a:avLst/>
          </a:prstGeom>
          <a:solidFill>
            <a:srgbClr val="0070C0">
              <a:alpha val="6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Footlight MT Light" panose="0204060206030A020304" pitchFamily="18" charset="0"/>
              </a:rPr>
              <a:t>Stent </a:t>
            </a:r>
            <a:r>
              <a:rPr lang="en-US" sz="3200" b="1" dirty="0" smtClean="0">
                <a:latin typeface="Footlight MT Light" panose="0204060206030A020304" pitchFamily="18" charset="0"/>
              </a:rPr>
              <a:t>35%</a:t>
            </a:r>
          </a:p>
          <a:p>
            <a:r>
              <a:rPr lang="en-US" sz="3200" b="1" dirty="0" smtClean="0">
                <a:latin typeface="Footlight MT Light" panose="0204060206030A020304" pitchFamily="18" charset="0"/>
              </a:rPr>
              <a:t>Thienopyridine</a:t>
            </a:r>
          </a:p>
          <a:p>
            <a:endParaRPr lang="en-US" sz="32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Jones et al</a:t>
            </a:r>
            <a:r>
              <a:rPr lang="en-I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CTO long-term survival</a:t>
            </a:r>
            <a:endParaRPr lang="en-I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Single centre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6,996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patients underwent elective PCI for stable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angina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2003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2010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836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(11.9%) for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All-cause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mortality was obtained to 5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years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tratified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according to successful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CTO(</a:t>
            </a: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sCTO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) or unsuccessful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(</a:t>
            </a: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uCTO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81268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/>
              <a:t>Jones DA, </a:t>
            </a:r>
            <a:r>
              <a:rPr lang="en-IN" i="1" dirty="0" err="1"/>
              <a:t>Weerackody</a:t>
            </a:r>
            <a:r>
              <a:rPr lang="en-IN" i="1" dirty="0"/>
              <a:t> R, </a:t>
            </a:r>
            <a:r>
              <a:rPr lang="en-IN" i="1" dirty="0" err="1"/>
              <a:t>Rathod</a:t>
            </a:r>
            <a:r>
              <a:rPr lang="en-IN" i="1" dirty="0"/>
              <a:t> K, et al. Successful recanalization </a:t>
            </a:r>
            <a:r>
              <a:rPr lang="en-IN" i="1" dirty="0" smtClean="0"/>
              <a:t>of chronic </a:t>
            </a:r>
            <a:r>
              <a:rPr lang="en-IN" i="1" dirty="0"/>
              <a:t>total occlusions is associated with improved long-term </a:t>
            </a:r>
            <a:r>
              <a:rPr lang="en-IN" i="1" dirty="0" err="1" smtClean="0"/>
              <a:t>survival.JCIN</a:t>
            </a:r>
            <a:r>
              <a:rPr lang="en-IN" i="1" dirty="0"/>
              <a:t>. 2012;5(4):380-8</a:t>
            </a:r>
          </a:p>
        </p:txBody>
      </p:sp>
    </p:spTree>
    <p:extLst>
      <p:ext uri="{BB962C8B-B14F-4D97-AF65-F5344CB8AC3E}">
        <p14:creationId xmlns:p14="http://schemas.microsoft.com/office/powerpoint/2010/main" val="36531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Jones et al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CTO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69.6%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procedures were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successful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Stents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were implanted in 97.0% of successful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procedures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Mean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: 2.3 ± 0.1 stents per patient, 73%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DES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Prior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revascularization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- frequent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among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uCTO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patients: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CABG(16.5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% vs. 7.4%; p &lt; 0.0001), PCI (36.0% vs. 21.2%; p &lt;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0.0001)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Intraprocedural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complications, including coronary dissection, were more frequent in unsuccessful cases (20.5% vs. 4.9%; p &lt; 0.0001), but did not affect in-hospital MACE (3% vs. 2.1%; p = NS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7597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/>
              <a:t>Jones DA, Weerackody R, Rathod K, et al. Successful recanalization of chronic total occlusions is associated with improved long-term survival.JCIN. 2012;5(4):380-8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2152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Thanks to specific wires and sophisticated techniques continuously evolving since the early 1990s…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….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owing to a few strenuously enthusiastic CTO PCI advocates like  </a:t>
            </a:r>
            <a:r>
              <a:rPr lang="en-IN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 </a:t>
            </a:r>
            <a:r>
              <a:rPr lang="en-IN" i="1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Katoh</a:t>
            </a:r>
            <a:r>
              <a:rPr lang="en-IN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, </a:t>
            </a:r>
            <a:r>
              <a:rPr lang="fr-FR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 </a:t>
            </a:r>
            <a:r>
              <a:rPr lang="fr-FR" i="1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Tamai</a:t>
            </a:r>
            <a:r>
              <a:rPr lang="fr-FR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and T Suzuki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Shift in long-term patency from &lt; 50% to &gt;90% due to DES</a:t>
            </a:r>
          </a:p>
        </p:txBody>
      </p:sp>
    </p:spTree>
    <p:extLst>
      <p:ext uri="{BB962C8B-B14F-4D97-AF65-F5344CB8AC3E}">
        <p14:creationId xmlns:p14="http://schemas.microsoft.com/office/powerpoint/2010/main" val="9945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Jones et al</a:t>
            </a:r>
            <a:r>
              <a:rPr lang="en-I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CTO long-term survival</a:t>
            </a:r>
            <a:endParaRPr lang="en-I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All-cause mortality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-17.2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% for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uCTO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and 4.5% for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sCTO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at 5 </a:t>
            </a: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yrs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follow-up (p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&lt;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0.0001)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Need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for CABG was reduced following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sCTO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(3.1% vs. 22.1%; p &lt;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0.0001)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Multivariate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analysis demonstrated that procedural success was independently predictive of mortality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(HR: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0.32 [95%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CI: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0.18 to 0.58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])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64955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/>
              <a:t>Jones DA, Weerackody R, Rathod K, et al. Successful recanalization of chronic total occlusions is associated with improved long-term survival.JCIN. 2012;5(4):380-8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5558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CTO-PCI outcome variability </a:t>
            </a:r>
            <a:r>
              <a:rPr lang="en-I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Target Vessel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Compared survival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benefit of opening a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of LAD, LCX,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or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RCA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Eligible patients underwent attempted CTO PCI in a single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vessel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Procedural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success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rates were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calculated for each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vessel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rimary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end point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-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urvival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at 5 years, compared across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target vessel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groups stratified by procedural success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81280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err="1"/>
              <a:t>Safley</a:t>
            </a:r>
            <a:r>
              <a:rPr lang="en-IN" i="1" dirty="0"/>
              <a:t> DM, House JA, </a:t>
            </a:r>
            <a:r>
              <a:rPr lang="en-IN" i="1" dirty="0" err="1"/>
              <a:t>Marso</a:t>
            </a:r>
            <a:r>
              <a:rPr lang="en-IN" i="1" dirty="0"/>
              <a:t> SP, et al. Improvement in survival </a:t>
            </a:r>
            <a:r>
              <a:rPr lang="en-IN" i="1" dirty="0" smtClean="0"/>
              <a:t>following successful </a:t>
            </a:r>
            <a:r>
              <a:rPr lang="en-IN" i="1" dirty="0"/>
              <a:t>percutaneous coronary intervention of coronary </a:t>
            </a:r>
            <a:r>
              <a:rPr lang="en-IN" i="1" dirty="0" smtClean="0"/>
              <a:t>chronic total </a:t>
            </a:r>
            <a:r>
              <a:rPr lang="en-IN" i="1" dirty="0"/>
              <a:t>occlusions: variability by target vessel. JACC </a:t>
            </a:r>
            <a:r>
              <a:rPr lang="en-IN" i="1" dirty="0" err="1"/>
              <a:t>Cardiovasc</a:t>
            </a:r>
            <a:r>
              <a:rPr lang="en-IN" i="1" dirty="0"/>
              <a:t> </a:t>
            </a:r>
            <a:r>
              <a:rPr lang="en-IN" i="1" dirty="0" err="1" smtClean="0"/>
              <a:t>Interv</a:t>
            </a:r>
            <a:r>
              <a:rPr lang="en-IN" i="1" dirty="0" smtClean="0"/>
              <a:t>. 2008;1(3</a:t>
            </a:r>
            <a:r>
              <a:rPr lang="en-IN" i="1" dirty="0"/>
              <a:t>):295-302. </a:t>
            </a:r>
          </a:p>
        </p:txBody>
      </p:sp>
    </p:spTree>
    <p:extLst>
      <p:ext uri="{BB962C8B-B14F-4D97-AF65-F5344CB8AC3E}">
        <p14:creationId xmlns:p14="http://schemas.microsoft.com/office/powerpoint/2010/main" val="22220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CTO-PCI outcome variability by Target Vessel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2,608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patients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included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LAD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was the target vessel in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36%,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LCX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 26%,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and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RCA 38%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Angiographic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success rates for LAD were 77%,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LCX 76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%, and RCA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72%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PCI success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 LAD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group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– a/w decreased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mortality risk (HR: 0.61, 95% CI: 0.42 to 0.89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)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81280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err="1"/>
              <a:t>Safley</a:t>
            </a:r>
            <a:r>
              <a:rPr lang="en-IN" i="1" dirty="0"/>
              <a:t> DM, House JA, </a:t>
            </a:r>
            <a:r>
              <a:rPr lang="en-IN" i="1" dirty="0" err="1"/>
              <a:t>Marso</a:t>
            </a:r>
            <a:r>
              <a:rPr lang="en-IN" i="1" dirty="0"/>
              <a:t> SP, et al. Improvement in survival </a:t>
            </a:r>
            <a:r>
              <a:rPr lang="en-IN" i="1" dirty="0" smtClean="0"/>
              <a:t>following successful </a:t>
            </a:r>
            <a:r>
              <a:rPr lang="en-IN" i="1" dirty="0"/>
              <a:t>percutaneous coronary intervention of coronary </a:t>
            </a:r>
            <a:r>
              <a:rPr lang="en-IN" i="1" dirty="0" smtClean="0"/>
              <a:t>chronic total </a:t>
            </a:r>
            <a:r>
              <a:rPr lang="en-IN" i="1" dirty="0"/>
              <a:t>occlusions: variability by target vessel. JACC </a:t>
            </a:r>
            <a:r>
              <a:rPr lang="en-IN" i="1" dirty="0" err="1"/>
              <a:t>Cardiovasc</a:t>
            </a:r>
            <a:r>
              <a:rPr lang="en-IN" i="1" dirty="0"/>
              <a:t> </a:t>
            </a:r>
            <a:r>
              <a:rPr lang="en-IN" i="1" dirty="0" err="1" smtClean="0"/>
              <a:t>Interv</a:t>
            </a:r>
            <a:r>
              <a:rPr lang="en-IN" i="1" dirty="0" smtClean="0"/>
              <a:t>. 2008;1(3</a:t>
            </a:r>
            <a:r>
              <a:rPr lang="en-IN" i="1" dirty="0"/>
              <a:t>):295-302. </a:t>
            </a:r>
          </a:p>
        </p:txBody>
      </p:sp>
    </p:spTree>
    <p:extLst>
      <p:ext uri="{BB962C8B-B14F-4D97-AF65-F5344CB8AC3E}">
        <p14:creationId xmlns:p14="http://schemas.microsoft.com/office/powerpoint/2010/main" val="2441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 of the effect of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16 Observational studies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n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= 6,695 CTO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success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group 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n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= 2,370 CTO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failure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group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Low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success- A/w old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age</a:t>
            </a:r>
            <a:r>
              <a:rPr lang="en-IN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,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previous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CABG</a:t>
            </a: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,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multivessel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CAD</a:t>
            </a: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and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RCA</a:t>
            </a: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MACE, recurrent ACS,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all-cause death,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angina incidence,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subsequent CABG and cumulative survival rate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were found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significantly reduced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with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97597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/>
              <a:t>Li R, Yang S, Tang L, et al. Meta-analysis of the effect of </a:t>
            </a:r>
            <a:r>
              <a:rPr lang="en-IN" i="1" dirty="0" smtClean="0"/>
              <a:t>percutaneous coronary </a:t>
            </a:r>
            <a:r>
              <a:rPr lang="en-IN" i="1" dirty="0"/>
              <a:t>intervention on chronic total coronary occlusions. J</a:t>
            </a:r>
          </a:p>
          <a:p>
            <a:pPr algn="r"/>
            <a:r>
              <a:rPr lang="en-IN" i="1" dirty="0" err="1"/>
              <a:t>Cardiothorac</a:t>
            </a:r>
            <a:r>
              <a:rPr lang="en-IN" i="1" dirty="0"/>
              <a:t> Surg. 2014;9:41</a:t>
            </a:r>
          </a:p>
        </p:txBody>
      </p:sp>
    </p:spTree>
    <p:extLst>
      <p:ext uri="{BB962C8B-B14F-4D97-AF65-F5344CB8AC3E}">
        <p14:creationId xmlns:p14="http://schemas.microsoft.com/office/powerpoint/2010/main" val="1394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RCTs are in horizon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DECISION-CTO Trial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Drug-Eluting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Stent Implantation Versus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OMT in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Patients With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EURO-CTO Trial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European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Study on the Utilization of Revascularization versus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OMT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for the Treatment 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3183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Rates of CTO intervention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198189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/>
              <a:t>Jones DA, </a:t>
            </a:r>
            <a:r>
              <a:rPr lang="en-IN" i="1" dirty="0" err="1"/>
              <a:t>Weerackody</a:t>
            </a:r>
            <a:r>
              <a:rPr lang="en-IN" i="1" dirty="0"/>
              <a:t> R, </a:t>
            </a:r>
            <a:r>
              <a:rPr lang="en-IN" i="1" dirty="0" err="1"/>
              <a:t>Rathod</a:t>
            </a:r>
            <a:r>
              <a:rPr lang="en-IN" i="1" dirty="0"/>
              <a:t> K, et al. Successful recanalization </a:t>
            </a:r>
            <a:r>
              <a:rPr lang="en-IN" i="1" dirty="0" smtClean="0"/>
              <a:t>of chronic </a:t>
            </a:r>
            <a:r>
              <a:rPr lang="en-IN" i="1" dirty="0"/>
              <a:t>total occlusions is associated with </a:t>
            </a:r>
            <a:endParaRPr lang="en-IN" i="1" dirty="0" smtClean="0"/>
          </a:p>
          <a:p>
            <a:pPr algn="r"/>
            <a:r>
              <a:rPr lang="en-IN" i="1" dirty="0" smtClean="0"/>
              <a:t>improved </a:t>
            </a:r>
            <a:r>
              <a:rPr lang="en-IN" i="1" dirty="0"/>
              <a:t>long-term </a:t>
            </a:r>
            <a:r>
              <a:rPr lang="en-IN" i="1" dirty="0" smtClean="0"/>
              <a:t>survival. JCIN</a:t>
            </a:r>
            <a:r>
              <a:rPr lang="en-IN" i="1" dirty="0"/>
              <a:t>. 2012;5(4):380-8</a:t>
            </a:r>
          </a:p>
        </p:txBody>
      </p:sp>
    </p:spTree>
    <p:extLst>
      <p:ext uri="{BB962C8B-B14F-4D97-AF65-F5344CB8AC3E}">
        <p14:creationId xmlns:p14="http://schemas.microsoft.com/office/powerpoint/2010/main" val="18677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 most common failure mode of CTO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interventions remains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 inability to successfully cross the occlusion with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 guidewire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Retrograde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approach through collateral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channels has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been introduced to cross complex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CTOs</a:t>
            </a:r>
          </a:p>
          <a:p>
            <a:pPr>
              <a:lnSpc>
                <a:spcPct val="150000"/>
              </a:lnSpc>
            </a:pPr>
            <a:r>
              <a:rPr lang="en-IN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Older occlusions, greater </a:t>
            </a:r>
            <a:r>
              <a:rPr lang="en-IN" i="1" dirty="0">
                <a:solidFill>
                  <a:srgbClr val="FFFF00"/>
                </a:solidFill>
                <a:latin typeface="Footlight MT Light" panose="0204060206030A020304" pitchFamily="18" charset="0"/>
              </a:rPr>
              <a:t>CTO length, a non-tapered stump, the origin of a </a:t>
            </a:r>
            <a:r>
              <a:rPr lang="en-IN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side branch </a:t>
            </a:r>
            <a:r>
              <a:rPr lang="en-IN" i="1" dirty="0">
                <a:solidFill>
                  <a:srgbClr val="FFFF00"/>
                </a:solidFill>
                <a:latin typeface="Footlight MT Light" panose="0204060206030A020304" pitchFamily="18" charset="0"/>
              </a:rPr>
              <a:t>of the occlusion site, and calcification negatively </a:t>
            </a:r>
            <a:r>
              <a:rPr lang="en-IN" i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affect the </a:t>
            </a:r>
            <a:r>
              <a:rPr lang="en-IN" i="1" dirty="0">
                <a:solidFill>
                  <a:srgbClr val="FFFF00"/>
                </a:solidFill>
                <a:latin typeface="Footlight MT Light" panose="0204060206030A020304" pitchFamily="18" charset="0"/>
              </a:rPr>
              <a:t>ability to successfully cross a CT</a:t>
            </a:r>
            <a:endParaRPr lang="en-IN" i="1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6279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J-CTO Score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This study sought to establish a model for grading lesion difficulty in interventional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treatment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494 native CTO lesions were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analysed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Successful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guidewire crossing within 30 min was set as an end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20010"/>
            <a:ext cx="12192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err="1"/>
              <a:t>Morino</a:t>
            </a:r>
            <a:r>
              <a:rPr lang="en-IN" i="1" dirty="0"/>
              <a:t> Y, Abe M, Morimoto T, et al. Predicting successful </a:t>
            </a:r>
            <a:r>
              <a:rPr lang="en-IN" i="1" dirty="0" smtClean="0"/>
              <a:t>guidewire crossing </a:t>
            </a:r>
            <a:r>
              <a:rPr lang="en-IN" i="1" dirty="0"/>
              <a:t>through chronic total occlusion of native coronary </a:t>
            </a:r>
            <a:r>
              <a:rPr lang="en-IN" i="1" dirty="0" smtClean="0"/>
              <a:t>lesions within </a:t>
            </a:r>
            <a:r>
              <a:rPr lang="en-IN" i="1" dirty="0"/>
              <a:t>30 minutes: the J-CTO (Multicenter CTO Registry in Japan) </a:t>
            </a:r>
            <a:r>
              <a:rPr lang="en-IN" i="1" dirty="0" smtClean="0"/>
              <a:t>score as </a:t>
            </a:r>
            <a:r>
              <a:rPr lang="en-IN" i="1" dirty="0"/>
              <a:t>a difficulty grading and time assessment </a:t>
            </a:r>
            <a:r>
              <a:rPr lang="en-IN" i="1" dirty="0" smtClean="0"/>
              <a:t>tool. JACC </a:t>
            </a:r>
            <a:r>
              <a:rPr lang="en-IN" i="1" dirty="0" err="1"/>
              <a:t>Cardiovasc</a:t>
            </a:r>
            <a:r>
              <a:rPr lang="en-IN" i="1" dirty="0"/>
              <a:t> </a:t>
            </a:r>
            <a:r>
              <a:rPr lang="en-IN" i="1" dirty="0" err="1" smtClean="0"/>
              <a:t>Interv</a:t>
            </a:r>
            <a:r>
              <a:rPr lang="en-IN" i="1" dirty="0" smtClean="0"/>
              <a:t>. 2011;4(2</a:t>
            </a:r>
            <a:r>
              <a:rPr lang="en-IN" i="1" dirty="0"/>
              <a:t>):213-21. </a:t>
            </a:r>
          </a:p>
        </p:txBody>
      </p:sp>
    </p:spTree>
    <p:extLst>
      <p:ext uri="{BB962C8B-B14F-4D97-AF65-F5344CB8AC3E}">
        <p14:creationId xmlns:p14="http://schemas.microsoft.com/office/powerpoint/2010/main" val="20561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57534"/>
            <a:ext cx="5398634" cy="572394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J-CTO Score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Multicenter CTO Registry 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Japan score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5 Parameters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1 point for each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FR" i="1"/>
              <a:t>Source: Cardiovascular Interventions. JACC. 2011;4(2).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0787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J-CTO Score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 set end point was achieved in 48.2% 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lesions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Independent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predictors included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calcification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,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bending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,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blunt stump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,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occlusion length &gt;20 mm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, and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previously failed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lesion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9533"/>
          </a:xfrm>
        </p:spPr>
        <p:txBody>
          <a:bodyPr/>
          <a:lstStyle/>
          <a:p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31245"/>
              </p:ext>
            </p:extLst>
          </p:nvPr>
        </p:nvGraphicFramePr>
        <p:xfrm>
          <a:off x="6172200" y="2002086"/>
          <a:ext cx="5181600" cy="3750511"/>
        </p:xfrm>
        <a:graphic>
          <a:graphicData uri="http://schemas.openxmlformats.org/drawingml/2006/table">
            <a:tbl>
              <a:tblPr firstRow="1" bandRow="1"/>
              <a:tblGrid>
                <a:gridCol w="2590800"/>
                <a:gridCol w="2590800"/>
              </a:tblGrid>
              <a:tr h="997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kumimoji="0" lang="it-IT" sz="2450" b="1" i="0" kern="1200" baseline="0" dirty="0" smtClean="0">
                          <a:solidFill>
                            <a:schemeClr val="tx1"/>
                          </a:solidFill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CTO Score</a:t>
                      </a:r>
                      <a:endParaRPr lang="en-US" sz="2450" b="1" i="0" dirty="0">
                        <a:solidFill>
                          <a:schemeClr val="tx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kumimoji="0" lang="it-IT" sz="2450" b="1" i="0" kern="1200" baseline="0" dirty="0" smtClean="0">
                          <a:solidFill>
                            <a:schemeClr val="tx1"/>
                          </a:solidFill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Success in </a:t>
                      </a:r>
                    </a:p>
                    <a:p>
                      <a:pPr algn="ctr"/>
                      <a:r>
                        <a:rPr kumimoji="0" lang="it-IT" sz="2450" b="1" i="0" kern="1200" baseline="0" dirty="0" smtClean="0">
                          <a:solidFill>
                            <a:schemeClr val="tx1"/>
                          </a:solidFill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&lt;30 min (%)</a:t>
                      </a:r>
                      <a:endParaRPr lang="en-US" sz="2450" b="1" i="0" dirty="0">
                        <a:solidFill>
                          <a:schemeClr val="tx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/>
                    </a:solidFill>
                  </a:tcPr>
                </a:tc>
              </a:tr>
              <a:tr h="688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2200" b="0" i="0" dirty="0" smtClean="0">
                          <a:latin typeface="Footlight MT Light" panose="0204060206030A020304" pitchFamily="18" charset="0"/>
                        </a:rPr>
                        <a:t>0</a:t>
                      </a:r>
                      <a:endParaRPr lang="en-US" sz="2200" b="0" i="0" dirty="0">
                        <a:latin typeface="Footlight MT Light" panose="0204060206030A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kumimoji="0" lang="en-US" sz="2200" b="0" i="0" kern="1200" baseline="0" dirty="0" smtClean="0">
                          <a:solidFill>
                            <a:schemeClr val="dk1"/>
                          </a:solidFill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92.3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</a:tr>
              <a:tr h="688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2200" b="0" i="0" dirty="0" smtClean="0">
                          <a:latin typeface="Footlight MT Light" panose="0204060206030A020304" pitchFamily="18" charset="0"/>
                        </a:rPr>
                        <a:t>1</a:t>
                      </a:r>
                      <a:endParaRPr lang="en-US" sz="2200" b="0" i="0" dirty="0">
                        <a:latin typeface="Footlight MT Light" panose="0204060206030A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kumimoji="0" lang="en-US" sz="2200" b="0" i="0" kern="1200" baseline="0" dirty="0" smtClean="0">
                          <a:solidFill>
                            <a:schemeClr val="dk1"/>
                          </a:solidFill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58.3</a:t>
                      </a:r>
                      <a:endParaRPr lang="en-US" sz="2200" b="0" i="0" dirty="0">
                        <a:latin typeface="Footlight MT Light" panose="0204060206030A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</a:tr>
              <a:tr h="688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2200" b="0" i="0" dirty="0" smtClean="0">
                          <a:latin typeface="Footlight MT Light" panose="0204060206030A020304" pitchFamily="18" charset="0"/>
                        </a:rPr>
                        <a:t>2</a:t>
                      </a:r>
                      <a:endParaRPr lang="en-US" sz="2200" b="0" i="0" dirty="0">
                        <a:latin typeface="Footlight MT Light" panose="0204060206030A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kern="1200" baseline="0" dirty="0" smtClean="0">
                          <a:solidFill>
                            <a:schemeClr val="dk1"/>
                          </a:solidFill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34.8</a:t>
                      </a:r>
                      <a:endParaRPr lang="en-US" sz="2200" b="0" i="0" dirty="0">
                        <a:latin typeface="Footlight MT Light" panose="0204060206030A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40000"/>
                      </a:srgbClr>
                    </a:solidFill>
                  </a:tcPr>
                </a:tc>
              </a:tr>
              <a:tr h="688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2200" b="0" i="0" dirty="0" smtClean="0">
                          <a:latin typeface="Footlight MT Light" panose="0204060206030A020304" pitchFamily="18" charset="0"/>
                        </a:rPr>
                        <a:t>≤ 3</a:t>
                      </a:r>
                      <a:endParaRPr lang="en-US" sz="2200" b="0" i="0" dirty="0">
                        <a:latin typeface="Footlight MT Light" panose="0204060206030A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kern="1200" baseline="0" dirty="0" smtClean="0">
                          <a:solidFill>
                            <a:schemeClr val="dk1"/>
                          </a:solidFill>
                          <a:latin typeface="Footlight MT Light" panose="0204060206030A020304" pitchFamily="18" charset="0"/>
                          <a:ea typeface="+mn-ea"/>
                          <a:cs typeface="+mn-cs"/>
                        </a:rPr>
                        <a:t> 22.2</a:t>
                      </a:r>
                      <a:endParaRPr lang="en-US" sz="2200" b="0" i="0" dirty="0" smtClean="0">
                        <a:latin typeface="Footlight MT Light" panose="0204060206030A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7F0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FR" i="1"/>
              <a:t>Source: Cardiovascular Interventions. JACC. 2011;4(2).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41808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Every interventionist dreams of expertise in CTO PCI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…but its a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last niche in the field of interventional cardiology!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Review CTO PCI here in 2016 era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with the available evidence and devices and methods to recanalize it</a:t>
            </a:r>
          </a:p>
        </p:txBody>
      </p:sp>
    </p:spTree>
    <p:extLst>
      <p:ext uri="{BB962C8B-B14F-4D97-AF65-F5344CB8AC3E}">
        <p14:creationId xmlns:p14="http://schemas.microsoft.com/office/powerpoint/2010/main" val="3942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CTO lesions PCI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nability to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see the course of the vessel at the site 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occlusion 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Difficulty in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crossing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longer CTO lesion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with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 coronary guidewire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Delivery of coronary balloons and stents into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these fibrocalcific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lesions can be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difficult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Significant use of catheterization laboratory resources,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with procedure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times and fluoroscopic times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/>
              <a:t>Shah PB. Management of coronary chronic total occlusion. </a:t>
            </a:r>
            <a:r>
              <a:rPr lang="en-IN" i="1" dirty="0" smtClean="0"/>
              <a:t>Circulation. 2011;123(16</a:t>
            </a:r>
            <a:r>
              <a:rPr lang="en-IN" i="1" dirty="0"/>
              <a:t>):1780-4</a:t>
            </a:r>
          </a:p>
        </p:txBody>
      </p:sp>
    </p:spTree>
    <p:extLst>
      <p:ext uri="{BB962C8B-B14F-4D97-AF65-F5344CB8AC3E}">
        <p14:creationId xmlns:p14="http://schemas.microsoft.com/office/powerpoint/2010/main" val="350633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CTO lesions PCI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Requirement of multiple hard wares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Potential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for radiation dermal injury and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contrast induced AKI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Significant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risk for vessel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dissection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Collateral disruption and ischemia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/>
              <a:t>Shah PB. Management of coronary chronic total occlusion. Circulation. 2011;123(16):1780-4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6995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What we do is, “Hybrid” now</a:t>
            </a:r>
            <a:endParaRPr lang="en-IN" b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831" y="365125"/>
            <a:ext cx="6960422" cy="5811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47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“Hybrid”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3211" cy="4351338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35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“</a:t>
            </a:r>
            <a:r>
              <a:rPr lang="en-IN" sz="35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Liger”</a:t>
            </a:r>
            <a:r>
              <a:rPr lang="en-IN" sz="3500" dirty="0"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Crossbreed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for </a:t>
            </a:r>
            <a:r>
              <a:rPr lang="en-IN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lion and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/>
            </a:r>
            <a:b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</a:b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tiger- Bigger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than either !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/>
            </a:r>
            <a:b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</a:b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411" y="365125"/>
            <a:ext cx="5482389" cy="5811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1527092"/>
            <a:ext cx="472841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000" dirty="0">
                <a:solidFill>
                  <a:srgbClr val="FFFF00"/>
                </a:solidFill>
                <a:latin typeface="Footlight MT Light" panose="0204060206030A020304" pitchFamily="18" charset="0"/>
              </a:rPr>
              <a:t>an offspring resulting</a:t>
            </a:r>
          </a:p>
          <a:p>
            <a:pPr algn="ctr"/>
            <a:r>
              <a:rPr lang="en-IN" sz="3000" dirty="0">
                <a:solidFill>
                  <a:srgbClr val="FFFF00"/>
                </a:solidFill>
                <a:latin typeface="Footlight MT Light" panose="0204060206030A020304" pitchFamily="18" charset="0"/>
              </a:rPr>
              <a:t>from cross-breeding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8547"/>
            <a:ext cx="10532645" cy="64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Pre-procedure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In-depth clinical assessment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20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min of pre-procedure review of the angiogram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Understanding the vessel course and the presence, quality, and location of collateral vessels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day- Avoid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“ad hoc” CTO PCI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injection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Selective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CAG from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CTO PCI target vessel and through another vessel (the contralateral coronary artery or a bypass graft)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Crucial </a:t>
            </a:r>
            <a:r>
              <a:rPr lang="en-IN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for determining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Lesion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length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Size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and location 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segment of artery distal to CTO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For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evaluating whether there is a significant bifurcation at the distal cap 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Can reveal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presence, size, and tortuosity of collaterals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For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deciding on the optimal CTO PCI strategy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injection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Low magnification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Inject donor vessel first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Wait 1-2 Sec before injecting CTO vessel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No panning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Cine until contrast clears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injection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2 guide catheter strategy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Dual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arterial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access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commonly used (bi-femoral, bi-radial,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femoral-radial)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Long (35 to 45 cm) sheaths and large-bore guide catheters (7- 8 F)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CTO crossing algorithm</a:t>
            </a:r>
            <a:endParaRPr lang="en-IN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6777"/>
            <a:ext cx="12192000" cy="415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100" i="1" dirty="0" err="1" smtClean="0">
                <a:latin typeface="Footlight MT Light" panose="0204060206030A020304" pitchFamily="18" charset="0"/>
              </a:rPr>
              <a:t>Brilakis</a:t>
            </a:r>
            <a:r>
              <a:rPr lang="en-US" sz="2100" i="1" dirty="0" smtClean="0">
                <a:latin typeface="Footlight MT Light" panose="0204060206030A020304" pitchFamily="18" charset="0"/>
              </a:rPr>
              <a:t> et al JACC Intv2012</a:t>
            </a:r>
            <a:endParaRPr lang="en-IN" sz="2100" i="1" dirty="0">
              <a:latin typeface="Footlight MT Light" panose="0204060206030A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2848" y="487168"/>
            <a:ext cx="153920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Dual Injection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0063" y="2286183"/>
            <a:ext cx="115954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Antegrade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7495" y="2261937"/>
            <a:ext cx="122732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Retrograde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956" y="3357297"/>
            <a:ext cx="12094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Antegrade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wiring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5855" y="3319048"/>
            <a:ext cx="158569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Antegrade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dissection and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reentry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1749" y="4869248"/>
            <a:ext cx="119096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Controlled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(Stingray)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143" y="4872114"/>
            <a:ext cx="125367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Wire based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(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LaST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)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52" y="3222591"/>
            <a:ext cx="129676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Retrograde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true lumen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puncture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7115" y="3207117"/>
            <a:ext cx="162897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Retrograde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Dissection and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reentry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5820" y="6001302"/>
            <a:ext cx="160428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Footlight MT Light" panose="0204060206030A020304" pitchFamily="18" charset="0"/>
              </a:rPr>
              <a:t>Switch strategy</a:t>
            </a:r>
            <a:endParaRPr lang="en-IN" dirty="0">
              <a:solidFill>
                <a:schemeClr val="accent5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19" name="Straight Connector 18"/>
          <p:cNvCxnSpPr>
            <a:stCxn id="4" idx="2"/>
          </p:cNvCxnSpPr>
          <p:nvPr/>
        </p:nvCxnSpPr>
        <p:spPr>
          <a:xfrm>
            <a:off x="6122450" y="856500"/>
            <a:ext cx="0" cy="11648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889837" y="2005263"/>
            <a:ext cx="3232613" cy="160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89837" y="2024743"/>
            <a:ext cx="0" cy="2774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22450" y="2005263"/>
            <a:ext cx="19187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7" idx="0"/>
          </p:cNvCxnSpPr>
          <p:nvPr/>
        </p:nvCxnSpPr>
        <p:spPr>
          <a:xfrm>
            <a:off x="8041157" y="2005263"/>
            <a:ext cx="0" cy="25667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89837" y="2698524"/>
            <a:ext cx="0" cy="3655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38811" y="3064042"/>
            <a:ext cx="12510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89837" y="3064042"/>
            <a:ext cx="1228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628589" y="3062079"/>
            <a:ext cx="302" cy="2569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4118700" y="3060803"/>
            <a:ext cx="0" cy="2582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14" idx="1"/>
          </p:cNvCxnSpPr>
          <p:nvPr/>
        </p:nvCxnSpPr>
        <p:spPr>
          <a:xfrm flipV="1">
            <a:off x="7926217" y="3668782"/>
            <a:ext cx="860898" cy="15474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03178" y="3822653"/>
            <a:ext cx="958509" cy="26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2"/>
            <a:endCxn id="12" idx="0"/>
          </p:cNvCxnSpPr>
          <p:nvPr/>
        </p:nvCxnSpPr>
        <p:spPr>
          <a:xfrm flipH="1">
            <a:off x="7277835" y="2631269"/>
            <a:ext cx="763322" cy="5913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7" idx="2"/>
          </p:cNvCxnSpPr>
          <p:nvPr/>
        </p:nvCxnSpPr>
        <p:spPr>
          <a:xfrm>
            <a:off x="8041157" y="2631269"/>
            <a:ext cx="1311390" cy="5110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" idx="2"/>
          </p:cNvCxnSpPr>
          <p:nvPr/>
        </p:nvCxnSpPr>
        <p:spPr>
          <a:xfrm flipH="1">
            <a:off x="3037232" y="4242378"/>
            <a:ext cx="1081468" cy="572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2"/>
          </p:cNvCxnSpPr>
          <p:nvPr/>
        </p:nvCxnSpPr>
        <p:spPr>
          <a:xfrm>
            <a:off x="4118700" y="4242378"/>
            <a:ext cx="1014281" cy="572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628589" y="5959642"/>
            <a:ext cx="8015535" cy="240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660673" y="4039081"/>
            <a:ext cx="0" cy="19540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034215" y="5515579"/>
            <a:ext cx="0" cy="4681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1" idx="2"/>
          </p:cNvCxnSpPr>
          <p:nvPr/>
        </p:nvCxnSpPr>
        <p:spPr>
          <a:xfrm flipV="1">
            <a:off x="5132981" y="5518445"/>
            <a:ext cx="1" cy="4411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2" idx="2"/>
          </p:cNvCxnSpPr>
          <p:nvPr/>
        </p:nvCxnSpPr>
        <p:spPr>
          <a:xfrm flipV="1">
            <a:off x="7277834" y="4145921"/>
            <a:ext cx="1" cy="18137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644124" y="4133890"/>
            <a:ext cx="0" cy="18016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256423" y="962528"/>
            <a:ext cx="4034246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Ambiguous proximal cap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distal target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 interventional collaterals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89837" y="1973181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2075" y="1973949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77492" y="2691471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 length &lt; 20mm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66043" y="3040926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28113" y="300687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16791" y="487206"/>
            <a:ext cx="30168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67963" y="1088566"/>
            <a:ext cx="30168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02569" y="2698524"/>
            <a:ext cx="30168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01589" y="3430583"/>
            <a:ext cx="30168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47180" y="3360168"/>
            <a:ext cx="30168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81803" y="2259116"/>
            <a:ext cx="30168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77714" y="5991363"/>
            <a:ext cx="33998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CTO: </a:t>
            </a:r>
            <a:r>
              <a:rPr lang="en-US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4 Elements</a:t>
            </a:r>
            <a:endParaRPr lang="en-IN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By whom ?                                </a:t>
            </a:r>
            <a:r>
              <a:rPr lang="en-US" sz="3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Entire </a:t>
            </a:r>
            <a:r>
              <a:rPr lang="en-US" sz="3000" dirty="0">
                <a:solidFill>
                  <a:srgbClr val="FFFF00"/>
                </a:solidFill>
                <a:latin typeface="Footlight MT Light" panose="0204060206030A020304" pitchFamily="18" charset="0"/>
              </a:rPr>
              <a:t>C</a:t>
            </a:r>
            <a:r>
              <a:rPr lang="en-US" sz="3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ath team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How long ?                               </a:t>
            </a:r>
            <a:r>
              <a:rPr lang="en-US" sz="3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15-20 min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How ?                                        </a:t>
            </a:r>
            <a:endParaRPr lang="en-IN" sz="3000" b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7870" y="3444260"/>
            <a:ext cx="4448013" cy="286232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Proximal cap </a:t>
            </a:r>
            <a:r>
              <a:rPr lang="en-US" sz="30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ambiguity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Lesion length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Quality of distal vessel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Collaterals</a:t>
            </a:r>
            <a:endParaRPr lang="en-IN" sz="30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Definition- Prevalence</a:t>
            </a:r>
            <a:endParaRPr lang="en-IN" sz="3600" b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r>
              <a:rPr lang="en-IN" sz="36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Indications</a:t>
            </a:r>
            <a:endParaRPr lang="en-IN" sz="3600" b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Pre-procedure planning</a:t>
            </a:r>
            <a:endParaRPr lang="en-IN" sz="3600" b="1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Guidewires and microcatheters</a:t>
            </a:r>
            <a:endParaRPr lang="en-IN" sz="3600" b="1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r>
              <a:rPr lang="en-IN" sz="36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Wire </a:t>
            </a:r>
            <a:r>
              <a:rPr lang="en-IN" sz="36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crossing strategies</a:t>
            </a:r>
          </a:p>
          <a:p>
            <a:r>
              <a:rPr lang="en-IN" sz="36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Complications</a:t>
            </a:r>
            <a:endParaRPr lang="en-IN" sz="3600" b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Goal is to develop a clear strategic plan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Based on anatomy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Which approach ?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Which vessel/ collateral to engage 1</a:t>
            </a:r>
            <a:r>
              <a:rPr lang="en-US" sz="3000" baseline="30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st</a:t>
            </a:r>
            <a:r>
              <a:rPr lang="en-US" sz="3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IN" sz="30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88" y="914401"/>
            <a:ext cx="6785811" cy="5293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7192078" y="3898230"/>
            <a:ext cx="898358" cy="1042737"/>
          </a:xfrm>
          <a:prstGeom prst="ellipse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ootlight MT Light" panose="0204060206030A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3291" y="1958825"/>
            <a:ext cx="189148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ootlight MT Light" panose="0204060206030A020304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roximal vessel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tortuosity- caliber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468" y="3133362"/>
            <a:ext cx="213520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Ambiguous or clear?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8468" y="4290886"/>
            <a:ext cx="18830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Tapered or blunt?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2597" y="5285687"/>
            <a:ext cx="139018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Side branch?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21036" y="2640676"/>
            <a:ext cx="1220221" cy="86201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05007" y="3547143"/>
            <a:ext cx="1702702" cy="74374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56358" y="4497495"/>
            <a:ext cx="85135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 flipV="1">
            <a:off x="6732786" y="4649895"/>
            <a:ext cx="927323" cy="82045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21036" y="5793174"/>
            <a:ext cx="138211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Calcification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031146" y="5060124"/>
            <a:ext cx="628963" cy="76281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 cap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 length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39" y="1546309"/>
            <a:ext cx="6441321" cy="4838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0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Distal cap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08" y="1379622"/>
            <a:ext cx="7459192" cy="5213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0604" y="2151330"/>
            <a:ext cx="224612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Caliber and quality of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Distal vessel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7560" y="3165827"/>
            <a:ext cx="13322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Bifurcations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7075" y="4549656"/>
            <a:ext cx="185320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Prior bypass graft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Insertion sites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33474" y="2797661"/>
            <a:ext cx="2354086" cy="239832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85874" y="3535159"/>
            <a:ext cx="2852167" cy="18132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85874" y="4872821"/>
            <a:ext cx="1919229" cy="47556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809872" y="3535159"/>
            <a:ext cx="2852167" cy="18132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85" y="1543667"/>
            <a:ext cx="8262544" cy="5059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82956" y="2151330"/>
            <a:ext cx="2389437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Type- Septal,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bypass graft, epicardial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1236" y="4133048"/>
            <a:ext cx="114608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Tortuosity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57472" y="2797661"/>
            <a:ext cx="2029902" cy="239832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6809877" y="4317714"/>
            <a:ext cx="2571359" cy="103067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8401" y="4908991"/>
            <a:ext cx="127951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Dominance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962274" y="5166851"/>
            <a:ext cx="2336127" cy="33393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011558" y="5639062"/>
            <a:ext cx="1853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Angle and location of entry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962273" y="5717719"/>
            <a:ext cx="2049286" cy="24450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61279" y="3165827"/>
            <a:ext cx="2232791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Size-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Werner Classification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809873" y="3812158"/>
            <a:ext cx="2723763" cy="138382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928" y="515734"/>
            <a:ext cx="8317801" cy="6038850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Collaterals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1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 PCI: Basics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Approach- Femoral 45 cm sheath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Guide- 7 or 8 French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Virtually always- Dual injections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Anticoagulation- Heparin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Monitor radiation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Ready to manage complications- Perforation, tamponade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 wires for CTO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Failure to cross the occlusion is the main reason (85%) for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 unsuccessful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PCI in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Proper guidewire selection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guided by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lesion morphology and improved techniques 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guidewire manipulation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are the keys to successfully cross the lesion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4909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000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>
              <a:latin typeface="Footlight MT Light" panose="0204060206030A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4409" y="1123490"/>
            <a:ext cx="3494314" cy="999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CTO Guide wires</a:t>
            </a:r>
            <a:endParaRPr lang="en-IN" sz="2800" b="1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>
            <a:off x="6041566" y="2122708"/>
            <a:ext cx="0" cy="45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37209" y="2579908"/>
            <a:ext cx="447402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37209" y="2579908"/>
            <a:ext cx="0" cy="898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11238" y="2579908"/>
            <a:ext cx="0" cy="898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857995" y="3502928"/>
            <a:ext cx="3331034" cy="19018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Non-polymer coated spring coil tipped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CHOICE PT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PT GRAPHIX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CROSSWIRE NT</a:t>
            </a:r>
            <a:endParaRPr lang="en-IN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71692" y="3507228"/>
            <a:ext cx="3331034" cy="19018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Footlight MT Light" panose="0204060206030A020304" pitchFamily="18" charset="0"/>
              </a:rPr>
              <a:t>P</a:t>
            </a:r>
            <a:r>
              <a:rPr lang="en-US" b="1" u="sng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olymer coated </a:t>
            </a:r>
            <a:r>
              <a:rPr lang="en-US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FIELDER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WHISPER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PILOT FAMILY</a:t>
            </a:r>
            <a:endParaRPr lang="en-US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60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000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>
              <a:latin typeface="Footlight MT Light" panose="0204060206030A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4409" y="1123490"/>
            <a:ext cx="3494314" cy="999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CTO Guide wires</a:t>
            </a:r>
            <a:endParaRPr lang="en-IN" sz="2800" b="1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>
            <a:off x="6041566" y="2122708"/>
            <a:ext cx="0" cy="45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37209" y="2579908"/>
            <a:ext cx="447402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37209" y="2579908"/>
            <a:ext cx="0" cy="898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11238" y="2579908"/>
            <a:ext cx="0" cy="898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79861" y="3502928"/>
            <a:ext cx="3314695" cy="219960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Polymer coated</a:t>
            </a:r>
            <a:endParaRPr lang="en-IN" sz="2400" b="1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53890" y="3502928"/>
            <a:ext cx="3314695" cy="219960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Non-polymer coated spring coil tipped</a:t>
            </a:r>
            <a:endParaRPr lang="en-IN" sz="2400" b="1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7412" y="2998314"/>
            <a:ext cx="9726388" cy="267765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Plastic jacket guidewires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Polymer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coating that covers the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whole length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of the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guidewire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Additional hydrophilic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coating for maximum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lubricity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So all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polymer guidewires are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hydrophilic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Due to the extreme lubricity these wires lack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tactile sensation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To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provide for tactile feedback, spring coils at the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tip can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be incorporated beneath the polymer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coating</a:t>
            </a:r>
            <a:endParaRPr lang="en-IN" sz="24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7412" y="3004099"/>
            <a:ext cx="9726388" cy="304698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Extreme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low friction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- improves </a:t>
            </a:r>
            <a:r>
              <a:rPr lang="en-IN" sz="2400" dirty="0" err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crossability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and tip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Wires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of choice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for tortuous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lesions and lesions having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microchannel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Ideal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for antegrade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STAR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technique and for retrograde CTO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recanalization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Highly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prone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to repeatedly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seek false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Increased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propensity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to cause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wire tip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perforations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Impractical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in calcific or densely fibrotic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lesions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Not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ideal for blunt occlusions without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an advancing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nipple and occlusions having a patent side </a:t>
            </a:r>
            <a:r>
              <a:rPr lang="en-IN" sz="24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branch originating </a:t>
            </a:r>
            <a:r>
              <a:rPr lang="en-IN" sz="2400" dirty="0">
                <a:solidFill>
                  <a:schemeClr val="bg1"/>
                </a:solidFill>
                <a:latin typeface="Footlight MT Light" panose="0204060206030A020304" pitchFamily="18" charset="0"/>
              </a:rPr>
              <a:t>at the level of CTO</a:t>
            </a:r>
          </a:p>
        </p:txBody>
      </p:sp>
    </p:spTree>
    <p:extLst>
      <p:ext uri="{BB962C8B-B14F-4D97-AF65-F5344CB8AC3E}">
        <p14:creationId xmlns:p14="http://schemas.microsoft.com/office/powerpoint/2010/main" val="25552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-0.10393 L -0.02474 -0.10347 C -0.01783 -0.13773 -0.02057 -0.11782 -0.01875 -0.14004 C -0.01849 -0.14236 -0.01823 -0.1449 -0.01783 -0.14745 C -0.01849 -0.17314 -0.01797 -0.17337 -0.01953 -0.19074 C -0.01966 -0.19351 -0.01992 -0.19629 -0.02031 -0.19837 C -0.02109 -0.20416 -0.0233 -0.21412 -0.0233 -0.21365 C -0.02591 -0.23958 -0.022 -0.19976 -0.02474 -0.23171 C -0.02526 -0.23703 -0.02604 -0.24189 -0.0263 -0.24699 C -0.02656 -0.25046 -0.02669 -0.25416 -0.02721 -0.25717 C -0.02747 -0.26018 -0.02812 -0.26203 -0.02877 -0.26504 L -0.03164 -0.29537 L -0.03242 -0.303 C -0.03307 -0.31018 -0.03346 -0.31481 -0.03476 -0.32106 C -0.03515 -0.32314 -0.03567 -0.32453 -0.03619 -0.32615 C -0.03828 -0.34722 -0.03476 -0.31481 -0.04153 -0.3493 C -0.04231 -0.35254 -0.04336 -0.35949 -0.04466 -0.36203 C -0.04531 -0.36319 -0.04609 -0.36365 -0.04687 -0.36458 C -0.04843 -0.36805 -0.04974 -0.37245 -0.05143 -0.37453 C -0.05221 -0.37569 -0.05299 -0.37615 -0.05377 -0.37731 C -0.05442 -0.37847 -0.0552 -0.38101 -0.05599 -0.38217 C -0.05677 -0.38356 -0.05755 -0.38402 -0.05833 -0.38472 C -0.06328 -0.39328 -0.05781 -0.38611 -0.06289 -0.39768 C -0.06354 -0.3993 -0.06783 -0.40254 -0.0681 -0.40277 C -0.06901 -0.40439 -0.06953 -0.40671 -0.07044 -0.40787 C -0.07382 -0.41296 -0.07747 -0.41527 -0.08112 -0.4155 C -0.09908 -0.41689 -0.11705 -0.41736 -0.13502 -0.41805 C -0.15078 -0.42083 -0.14414 -0.4206 -0.15468 -0.4206 L -0.15468 -0.42037 " pathEditMode="relative" rAng="0" ptsTypes="AAAAAAAAAAAAAAAAAAAAAAAAAA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58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8" grpId="0" animBg="1"/>
      <p:bldP spid="8" grpId="1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sp>
        <p:nvSpPr>
          <p:cNvPr id="6" name="Oval 5"/>
          <p:cNvSpPr/>
          <p:nvPr/>
        </p:nvSpPr>
        <p:spPr>
          <a:xfrm>
            <a:off x="473524" y="807242"/>
            <a:ext cx="3331034" cy="19018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Non-polymer coated spring coil tipped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9771" y="2709071"/>
            <a:ext cx="8284029" cy="34163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Bare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stainless steel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guidewires without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any polymer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For improving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manipulation by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reducing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friction, coated with hydrophobic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(wax-like, silicone) or hydrophilic (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gel-like, </a:t>
            </a:r>
            <a:r>
              <a:rPr lang="en-IN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hydrocoat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)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Hydrophobic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coating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- better tactile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feedback and tip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Ideal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for calcific and densely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fibrotic lesions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, blunt occlusions without advancing nipple,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occlusions with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side branch origin at level of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Preferred wires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in parallel wire technique as the second wire</a:t>
            </a:r>
          </a:p>
        </p:txBody>
      </p:sp>
    </p:spTree>
    <p:extLst>
      <p:ext uri="{BB962C8B-B14F-4D97-AF65-F5344CB8AC3E}">
        <p14:creationId xmlns:p14="http://schemas.microsoft.com/office/powerpoint/2010/main" val="23630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725310"/>
              </p:ext>
            </p:extLst>
          </p:nvPr>
        </p:nvGraphicFramePr>
        <p:xfrm>
          <a:off x="838199" y="1289959"/>
          <a:ext cx="11049001" cy="529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44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sz="1600" i="1" dirty="0"/>
          </a:p>
        </p:txBody>
      </p:sp>
      <p:sp>
        <p:nvSpPr>
          <p:cNvPr id="6" name="Oval 5"/>
          <p:cNvSpPr/>
          <p:nvPr/>
        </p:nvSpPr>
        <p:spPr>
          <a:xfrm>
            <a:off x="4430483" y="592812"/>
            <a:ext cx="3331034" cy="190182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Non-polymer coated spring coil wires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41566" y="2481942"/>
            <a:ext cx="0" cy="45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79906" y="2939142"/>
            <a:ext cx="687434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79906" y="2939142"/>
            <a:ext cx="0" cy="898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454248" y="2939142"/>
            <a:ext cx="0" cy="898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164296" y="3879944"/>
            <a:ext cx="2579903" cy="17505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  <a:t>Hybrid wire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CONQUEST/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CONFIANZA-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</a:t>
            </a:r>
            <a:endParaRPr lang="en-IN" sz="16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89954" y="3879944"/>
            <a:ext cx="2579903" cy="17505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  <a:t>Hydrphilic</a:t>
            </a:r>
            <a:endParaRPr lang="en-US" sz="2000" b="1" dirty="0" smtClean="0">
              <a:solidFill>
                <a:srgbClr val="002060"/>
              </a:solidFill>
              <a:latin typeface="Footlight MT Light" panose="0204060206030A020304" pitchFamily="18" charset="0"/>
              <a:ea typeface="Batang" panose="02030600000101010101" pitchFamily="18" charset="-127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CROSS-IT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PERSUADER</a:t>
            </a:r>
            <a:endParaRPr lang="en-US" sz="16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38839" y="2947762"/>
            <a:ext cx="0" cy="898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48887" y="3879944"/>
            <a:ext cx="2579903" cy="17505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  <a:t>Hydrophobic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MIRACLE BROS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CONFIANZA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SHINOBI</a:t>
            </a:r>
            <a:endParaRPr lang="en-IN" sz="16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99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sz="1600" i="1" dirty="0"/>
          </a:p>
        </p:txBody>
      </p:sp>
      <p:sp>
        <p:nvSpPr>
          <p:cNvPr id="6" name="Oval 5"/>
          <p:cNvSpPr/>
          <p:nvPr/>
        </p:nvSpPr>
        <p:spPr>
          <a:xfrm>
            <a:off x="4430483" y="592812"/>
            <a:ext cx="3331034" cy="190182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Footlight MT Light" panose="0204060206030A020304" pitchFamily="18" charset="0"/>
              </a:rPr>
              <a:t>Non-polymer coated spring coil wires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41566" y="2481942"/>
            <a:ext cx="0" cy="457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79906" y="2939142"/>
            <a:ext cx="687434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79906" y="2939142"/>
            <a:ext cx="0" cy="898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454248" y="2939142"/>
            <a:ext cx="0" cy="89807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164296" y="3879944"/>
            <a:ext cx="2579903" cy="17505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  <a:t>Tapered tip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CONFIANZA-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</a:t>
            </a:r>
          </a:p>
          <a:p>
            <a:pPr algn="ctr"/>
            <a:r>
              <a:rPr lang="en-IN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CROSS-IT</a:t>
            </a:r>
          </a:p>
          <a:p>
            <a:pPr algn="ctr"/>
            <a:r>
              <a:rPr lang="en-IN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PERSUADER 9g</a:t>
            </a:r>
            <a:endParaRPr lang="en-IN" sz="16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89954" y="3879944"/>
            <a:ext cx="2579903" cy="17505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  <a:t>Flat tip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MIRACLEBROS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SHINOBI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PERSUADER 3g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PERSUADER 6g</a:t>
            </a:r>
            <a:endParaRPr lang="en-US" sz="16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95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important features regarding CTO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wires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IN" b="1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9985324"/>
              </p:ext>
            </p:extLst>
          </p:nvPr>
        </p:nvGraphicFramePr>
        <p:xfrm>
          <a:off x="1551215" y="1690688"/>
          <a:ext cx="8931728" cy="492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7071" y="2025536"/>
            <a:ext cx="702672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Polymer covers: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Plastic sleeves of flexible but solid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material that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are applied directly over the core or over spring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coils covering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the tip of the wire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7067" y="2033085"/>
            <a:ext cx="702672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Wire coatings</a:t>
            </a:r>
            <a:r>
              <a:rPr lang="en-I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: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2 types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,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Hydrophilic and Hydrophobic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. These coatings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cover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the working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area of wire, excluding tip </a:t>
            </a:r>
            <a:endParaRPr lang="en-IN" sz="2400" dirty="0">
              <a:solidFill>
                <a:schemeClr val="accent6">
                  <a:lumMod val="20000"/>
                  <a:lumOff val="8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7069" y="2033085"/>
            <a:ext cx="702672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Core materials and tapering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: M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ajority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of CTO wires has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a stainless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steel core. Modern CTO wires have a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transitionless parabolic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core grind which provides excellent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torque response</a:t>
            </a:r>
            <a:endParaRPr lang="en-IN" sz="2400" dirty="0">
              <a:solidFill>
                <a:schemeClr val="accent6">
                  <a:lumMod val="20000"/>
                  <a:lumOff val="8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065" y="2025536"/>
            <a:ext cx="702672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Tip stiffness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: This range from 0.5 g to 20 g. Tip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tapering strongly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affects penetration power as the force is applied </a:t>
            </a:r>
            <a:r>
              <a:rPr lang="en-I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over a </a:t>
            </a:r>
            <a:r>
              <a:rPr lang="en-I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</a:rPr>
              <a:t>smaller cross-sectional area in tapered wires</a:t>
            </a:r>
          </a:p>
        </p:txBody>
      </p:sp>
    </p:spTree>
    <p:extLst>
      <p:ext uri="{BB962C8B-B14F-4D97-AF65-F5344CB8AC3E}">
        <p14:creationId xmlns:p14="http://schemas.microsoft.com/office/powerpoint/2010/main" val="3596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25781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requirements for guidewire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65251"/>
              </p:ext>
            </p:extLst>
          </p:nvPr>
        </p:nvGraphicFramePr>
        <p:xfrm>
          <a:off x="1074822" y="1743628"/>
          <a:ext cx="10042359" cy="4420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72590"/>
                <a:gridCol w="6769769"/>
              </a:tblGrid>
              <a:tr h="490226"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Push transmission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Advancement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490226"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Torque transmission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Allow turning the tip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490226"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Body support	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Allows placement of a balloon</a:t>
                      </a:r>
                    </a:p>
                  </a:txBody>
                  <a:tcPr/>
                </a:tc>
              </a:tr>
              <a:tr h="571631"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Tip support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Allows moving the tip to search for the true lumen 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  <a:tr h="490226"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Elasticity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Shape memory retention</a:t>
                      </a:r>
                    </a:p>
                  </a:txBody>
                  <a:tcPr/>
                </a:tc>
              </a:tr>
              <a:tr h="490226"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Flexibility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Vascular trauma</a:t>
                      </a:r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Visibility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Radiopaque marker</a:t>
                      </a:r>
                    </a:p>
                  </a:txBody>
                  <a:tcPr/>
                </a:tc>
              </a:tr>
              <a:tr h="770021"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Tactile feedback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chemeClr val="bg1"/>
                          </a:solidFill>
                          <a:latin typeface="Footlight MT Light" panose="0204060206030A020304" pitchFamily="18" charset="0"/>
                        </a:rPr>
                        <a:t>Hydrophobic &gt; hydrophilic</a:t>
                      </a:r>
                      <a:endParaRPr lang="en-IN" sz="2400" b="0" dirty="0">
                        <a:solidFill>
                          <a:schemeClr val="bg1"/>
                        </a:solidFill>
                        <a:latin typeface="Footlight MT Light" panose="0204060206030A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7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08" y="365125"/>
            <a:ext cx="8051383" cy="6056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38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microcatheters in CTO PCI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Microcatheters and over-the-wire (OTW) balloons are low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profile and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trackable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systems with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end-holes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Important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requisite tools for successful CTO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PCI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Provide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support to the coronary guidewire and allow </a:t>
            </a:r>
            <a:r>
              <a:rPr lang="en-IN" b="1" i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precise guidewire </a:t>
            </a:r>
            <a:r>
              <a:rPr lang="en-IN" b="1" i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control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by preventing flexion, kinking and prolapse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of the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guidewire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6294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OTW systems allow for rapid exchange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of coronary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guidewires 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Also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allow distal coronary injections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to be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made to define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anatomy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Added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advantage of dilating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segment once it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has been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crossed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microcatheters in CTO PCI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3789"/>
            <a:ext cx="10515600" cy="48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6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shaping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Initial and most basic step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Rule-of-thumb for tip shaping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Primary and secondary curves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OTW microcatheters adjust 2</a:t>
            </a:r>
            <a:r>
              <a:rPr lang="en-US" baseline="30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nd</a:t>
            </a: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curve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85" y="1825625"/>
            <a:ext cx="5176158" cy="3236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09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IN" b="1" dirty="0" smtClean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b="1" dirty="0" smtClean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155659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Basic wiring technique</a:t>
            </a:r>
          </a:p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Advance antegrade wiring technique</a:t>
            </a:r>
          </a:p>
          <a:p>
            <a:pPr>
              <a:lnSpc>
                <a:spcPct val="150000"/>
              </a:lnSpc>
            </a:pPr>
            <a:r>
              <a:rPr lang="en-US" sz="37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Retrograde wiring technique</a:t>
            </a:r>
            <a:endParaRPr lang="en-IN" sz="3700" b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4899649"/>
              </p:ext>
            </p:extLst>
          </p:nvPr>
        </p:nvGraphicFramePr>
        <p:xfrm>
          <a:off x="1837679" y="2598821"/>
          <a:ext cx="7498826" cy="330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147484" y="2366679"/>
            <a:ext cx="4338917" cy="1793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Graphic spid="4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Drilling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with distinct advancing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nipple at the entry point 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Moderately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stiff (tip-load)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guidewires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having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high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torque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control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Gradual Step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up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Slow controlled advancement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Ineffective with blunt heavily calcific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lesion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/>
              <a:t>Indian Heart J. 2009; 61:275-280</a:t>
            </a:r>
            <a:endParaRPr lang="en-IN" i="1" dirty="0"/>
          </a:p>
        </p:txBody>
      </p:sp>
      <p:sp>
        <p:nvSpPr>
          <p:cNvPr id="4" name="Rectangle 3"/>
          <p:cNvSpPr/>
          <p:nvPr/>
        </p:nvSpPr>
        <p:spPr>
          <a:xfrm>
            <a:off x="6732814" y="3412668"/>
            <a:ext cx="3913415" cy="150222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>
                <a:solidFill>
                  <a:schemeClr val="bg1"/>
                </a:solidFill>
                <a:latin typeface="Footlight MT Light" panose="0204060206030A020304" pitchFamily="18" charset="0"/>
              </a:rPr>
              <a:t>MiracleBros 3 g/4.5 g/6 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>
                <a:solidFill>
                  <a:schemeClr val="bg1"/>
                </a:solidFill>
                <a:latin typeface="Footlight MT Light" panose="0204060206030A020304" pitchFamily="18" charset="0"/>
              </a:rPr>
              <a:t>Persuader 3 g/6 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>
                <a:solidFill>
                  <a:schemeClr val="bg1"/>
                </a:solidFill>
                <a:latin typeface="Footlight MT Light" panose="0204060206030A020304" pitchFamily="18" charset="0"/>
              </a:rPr>
              <a:t>Cross-IT XT 100/200/300</a:t>
            </a:r>
            <a:endParaRPr lang="en-IN" sz="22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CTO: Definition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35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Euro CTO club definition</a:t>
            </a:r>
          </a:p>
          <a:p>
            <a:pPr>
              <a:lnSpc>
                <a:spcPct val="150000"/>
              </a:lnSpc>
            </a:pPr>
            <a:r>
              <a:rPr lang="en-IN" sz="35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Presence of TIMI 0 flow within an occluded arterial </a:t>
            </a:r>
            <a:r>
              <a:rPr lang="en-IN" sz="3500" dirty="0">
                <a:solidFill>
                  <a:srgbClr val="FFFF00"/>
                </a:solidFill>
                <a:latin typeface="Footlight MT Light" panose="0204060206030A020304" pitchFamily="18" charset="0"/>
              </a:rPr>
              <a:t>segment </a:t>
            </a:r>
            <a:r>
              <a:rPr lang="en-IN" sz="35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of ≥</a:t>
            </a:r>
            <a:r>
              <a:rPr lang="en-IN" sz="3500" dirty="0">
                <a:solidFill>
                  <a:srgbClr val="FFFF00"/>
                </a:solidFill>
                <a:latin typeface="Footlight MT Light" panose="0204060206030A020304" pitchFamily="18" charset="0"/>
              </a:rPr>
              <a:t>99% </a:t>
            </a:r>
            <a:r>
              <a:rPr lang="en-IN" sz="35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stenosis, &gt;3 months duration**</a:t>
            </a:r>
            <a:endParaRPr lang="en-IN" sz="3500" b="1" u="sng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81520"/>
            <a:ext cx="1219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 smtClean="0"/>
              <a:t>**</a:t>
            </a:r>
            <a:r>
              <a:rPr lang="en-IN" i="1" dirty="0" err="1" smtClean="0"/>
              <a:t>Sianos</a:t>
            </a:r>
            <a:r>
              <a:rPr lang="en-IN" i="1" dirty="0" smtClean="0"/>
              <a:t> G, Werner GS, </a:t>
            </a:r>
            <a:r>
              <a:rPr lang="en-IN" i="1" dirty="0" err="1" smtClean="0"/>
              <a:t>Galassi</a:t>
            </a:r>
            <a:r>
              <a:rPr lang="en-IN" i="1" dirty="0" smtClean="0"/>
              <a:t> AR, et al. </a:t>
            </a:r>
            <a:r>
              <a:rPr lang="en-IN" i="1" dirty="0" err="1" smtClean="0"/>
              <a:t>Recanalisation</a:t>
            </a:r>
            <a:r>
              <a:rPr lang="en-IN" i="1" dirty="0" smtClean="0"/>
              <a:t> of chronic </a:t>
            </a:r>
            <a:r>
              <a:rPr lang="en-IN" i="1" dirty="0" err="1" smtClean="0"/>
              <a:t>totalcoronary</a:t>
            </a:r>
            <a:r>
              <a:rPr lang="en-IN" i="1" dirty="0" smtClean="0"/>
              <a:t> occlusions: </a:t>
            </a:r>
          </a:p>
          <a:p>
            <a:pPr algn="r"/>
            <a:r>
              <a:rPr lang="en-IN" i="1" dirty="0" smtClean="0"/>
              <a:t>2012 consensus document from the </a:t>
            </a:r>
            <a:r>
              <a:rPr lang="en-IN" i="1" dirty="0" err="1" smtClean="0"/>
              <a:t>EuroCTO</a:t>
            </a:r>
            <a:r>
              <a:rPr lang="en-IN" i="1" dirty="0" smtClean="0"/>
              <a:t> club. </a:t>
            </a:r>
            <a:r>
              <a:rPr lang="en-IN" i="1" dirty="0" err="1" smtClean="0"/>
              <a:t>EuroIntervention</a:t>
            </a:r>
            <a:r>
              <a:rPr lang="en-IN" i="1" dirty="0" smtClean="0"/>
              <a:t>. 2012;8(1):139-45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41031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Drilling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Wire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handling is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crucial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andates controlled drilling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with </a:t>
            </a:r>
            <a:r>
              <a:rPr lang="en-IN" i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alternating </a:t>
            </a:r>
            <a:r>
              <a:rPr lang="en-IN" i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clockwise and counter-clockwise rotations </a:t>
            </a:r>
            <a:r>
              <a:rPr lang="en-IN" i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of less than 90°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along with very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slow advancement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Uncontrolled drilling should not be done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6" name="Picture 5" descr="drill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1552" y="4001294"/>
            <a:ext cx="3929062" cy="23574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5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Drilling approach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043" y="1745125"/>
            <a:ext cx="9437915" cy="431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Penetrating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Suitable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for longstanding CTOs having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hard and fibrocalcific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lesions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Stiff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wires with small and tapering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tip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Very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small forward pushing movements along the direction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of lumen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across the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Directional control of wire movement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should be finer than drilling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Not for tortuous lesion &amp; bridging collaterals: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Perforation risk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High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stiffness of these wires increases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the risk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of subintimal dissection and perforations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9894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17311"/>
            <a:ext cx="10572456" cy="326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90014" y="4280467"/>
            <a:ext cx="3913415" cy="150222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200" dirty="0">
                <a:solidFill>
                  <a:schemeClr val="bg1"/>
                </a:solidFill>
                <a:latin typeface="Footlight MT Light" panose="0204060206030A020304" pitchFamily="18" charset="0"/>
              </a:rPr>
              <a:t>Conquest Pro </a:t>
            </a:r>
            <a:r>
              <a:rPr lang="it-IT" sz="2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9 g/12 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solidFill>
                  <a:schemeClr val="bg1"/>
                </a:solidFill>
                <a:latin typeface="Footlight MT Light" panose="0204060206030A020304" pitchFamily="18" charset="0"/>
              </a:rPr>
              <a:t>Cross-IT XT </a:t>
            </a:r>
            <a:r>
              <a:rPr lang="en-IN" sz="2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400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MiracleBros </a:t>
            </a:r>
            <a:r>
              <a:rPr lang="en-IN" sz="2200" dirty="0">
                <a:solidFill>
                  <a:schemeClr val="bg1"/>
                </a:solidFill>
                <a:latin typeface="Footlight MT Light" panose="0204060206030A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944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CTO of relatively shorter duration &lt; 6 months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Suspected/ visible microchannel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Low friction polymer coated guidewire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sp>
        <p:nvSpPr>
          <p:cNvPr id="6" name="Rectangle 5"/>
          <p:cNvSpPr/>
          <p:nvPr/>
        </p:nvSpPr>
        <p:spPr>
          <a:xfrm>
            <a:off x="7190014" y="3804557"/>
            <a:ext cx="3946072" cy="25073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Fielder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Crosswire 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solidFill>
                  <a:schemeClr val="bg1"/>
                </a:solidFill>
                <a:latin typeface="Footlight MT Light" panose="0204060206030A020304" pitchFamily="18" charset="0"/>
              </a:rPr>
              <a:t>HT </a:t>
            </a:r>
            <a:r>
              <a:rPr lang="en-IN" sz="2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Pilot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Whisper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solidFill>
                  <a:schemeClr val="bg1"/>
                </a:solidFill>
                <a:latin typeface="Footlight MT Light" panose="0204060206030A020304" pitchFamily="18" charset="0"/>
              </a:rPr>
              <a:t>Choice PT</a:t>
            </a:r>
          </a:p>
        </p:txBody>
      </p:sp>
    </p:spTree>
    <p:extLst>
      <p:ext uri="{BB962C8B-B14F-4D97-AF65-F5344CB8AC3E}">
        <p14:creationId xmlns:p14="http://schemas.microsoft.com/office/powerpoint/2010/main" val="34036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Sliding approach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608" y="1690688"/>
            <a:ext cx="775878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38" y="783771"/>
            <a:ext cx="10283923" cy="53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 Antegrade Wiring Techniques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7500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5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wire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When the guidewire has entered subintimal space</a:t>
            </a:r>
          </a:p>
          <a:p>
            <a:pPr>
              <a:lnSpc>
                <a:spcPct val="150000"/>
              </a:lnSpc>
            </a:pP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Dont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 push further</a:t>
            </a:r>
          </a:p>
          <a:p>
            <a:pPr>
              <a:lnSpc>
                <a:spcPct val="150000"/>
              </a:lnSpc>
            </a:pP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2nd wire of increasing stiffness parallel to 1st 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1st wire acts as a guide &amp; prevent 2nd  wire from entering the false lumen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2nd wire- never take polymer coated wire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Avoid repeated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antegrade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contrast</a:t>
            </a:r>
          </a:p>
          <a:p>
            <a:pPr>
              <a:lnSpc>
                <a:spcPct val="150000"/>
              </a:lnSpc>
            </a:pP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SEE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SAW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technique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– Both wires supported by microcatheters or an OTW balloon</a:t>
            </a:r>
            <a:endParaRPr lang="en-IN" b="1" u="sng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Adopt the technique before a large subintimal dissection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Employ multiple orthogonal angiographic views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3711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125"/>
            <a:ext cx="914400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69" y="1825626"/>
            <a:ext cx="6717632" cy="43110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b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Canadian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Multi-center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 Registry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968" cy="43110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April 2008-July 2009</a:t>
            </a: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rgbClr val="FFFF00"/>
                </a:solidFill>
                <a:latin typeface="Footlight MT Light" panose="0204060206030A020304" pitchFamily="18" charset="0"/>
              </a:rPr>
              <a:t>n</a:t>
            </a:r>
            <a:r>
              <a:rPr lang="en-US" sz="25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= 14439 </a:t>
            </a:r>
          </a:p>
          <a:p>
            <a:pPr>
              <a:lnSpc>
                <a:spcPct val="150000"/>
              </a:lnSpc>
            </a:pPr>
            <a:r>
              <a:rPr lang="en-IN" sz="2500" dirty="0">
                <a:solidFill>
                  <a:srgbClr val="FFFF00"/>
                </a:solidFill>
                <a:latin typeface="Footlight MT Light" panose="0204060206030A020304" pitchFamily="18" charset="0"/>
              </a:rPr>
              <a:t>10% non culprit </a:t>
            </a:r>
            <a:r>
              <a:rPr lang="en-IN" sz="25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CTOs in Primary </a:t>
            </a:r>
            <a:r>
              <a:rPr lang="en-IN" sz="2500" dirty="0">
                <a:solidFill>
                  <a:srgbClr val="FFFF00"/>
                </a:solidFill>
                <a:latin typeface="Footlight MT Light" panose="0204060206030A020304" pitchFamily="18" charset="0"/>
              </a:rPr>
              <a:t>PCI for STEMI</a:t>
            </a:r>
          </a:p>
          <a:p>
            <a:pPr>
              <a:lnSpc>
                <a:spcPct val="150000"/>
              </a:lnSpc>
            </a:pPr>
            <a:r>
              <a:rPr lang="en-IN" sz="25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87% </a:t>
            </a:r>
            <a:r>
              <a:rPr lang="en-IN" sz="25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≥ CCS Class 2</a:t>
            </a:r>
          </a:p>
          <a:p>
            <a:pPr>
              <a:lnSpc>
                <a:spcPct val="150000"/>
              </a:lnSpc>
            </a:pPr>
            <a:r>
              <a:rPr lang="en-IN" sz="25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36% </a:t>
            </a:r>
            <a:r>
              <a:rPr lang="en-IN" sz="25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</a:t>
            </a:r>
            <a:r>
              <a:rPr lang="en-IN" sz="2500" b="1" dirty="0" smtClean="0">
                <a:solidFill>
                  <a:srgbClr val="FFFF00"/>
                </a:solidFill>
                <a:latin typeface="Footlight MT Light" panose="0204060206030A020304" pitchFamily="18" charset="0"/>
                <a:sym typeface="Wingdings" panose="05000000000000000000" pitchFamily="2" charset="2"/>
              </a:rPr>
              <a:t> PCI</a:t>
            </a:r>
            <a:endParaRPr lang="en-IN" sz="2500" b="1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32922"/>
            <a:ext cx="12192000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sz="1700" i="1" dirty="0" err="1" smtClean="0"/>
              <a:t>Fefer</a:t>
            </a:r>
            <a:r>
              <a:rPr lang="en-IN" sz="1700" i="1" dirty="0" smtClean="0"/>
              <a:t> </a:t>
            </a:r>
            <a:r>
              <a:rPr lang="en-IN" sz="1700" i="1" dirty="0"/>
              <a:t>P, </a:t>
            </a:r>
            <a:r>
              <a:rPr lang="en-IN" sz="1700" i="1" dirty="0" err="1"/>
              <a:t>Knudtson</a:t>
            </a:r>
            <a:r>
              <a:rPr lang="en-IN" sz="1700" i="1" dirty="0"/>
              <a:t> ML, Cheema AN, et al. Current perspectives on coronary chronic total occlusions: </a:t>
            </a:r>
            <a:endParaRPr lang="en-IN" sz="1700" i="1" dirty="0" smtClean="0"/>
          </a:p>
          <a:p>
            <a:pPr algn="r"/>
            <a:r>
              <a:rPr lang="en-IN" sz="1700" i="1" dirty="0" smtClean="0"/>
              <a:t>the </a:t>
            </a:r>
            <a:r>
              <a:rPr lang="en-IN" sz="1700" i="1" dirty="0"/>
              <a:t>Canadian Multicenter Chronic Total Occlusions Registry. J Am </a:t>
            </a:r>
            <a:r>
              <a:rPr lang="en-IN" sz="1700" i="1" dirty="0" err="1"/>
              <a:t>Coll</a:t>
            </a:r>
            <a:r>
              <a:rPr lang="en-IN" sz="1700" i="1" dirty="0"/>
              <a:t> </a:t>
            </a:r>
            <a:r>
              <a:rPr lang="en-IN" sz="1700" i="1" dirty="0" err="1"/>
              <a:t>Cardiol</a:t>
            </a:r>
            <a:r>
              <a:rPr lang="en-IN" sz="1700" i="1" dirty="0"/>
              <a:t>. 2012;59(11):991-7</a:t>
            </a:r>
          </a:p>
        </p:txBody>
      </p:sp>
    </p:spTree>
    <p:extLst>
      <p:ext uri="{BB962C8B-B14F-4D97-AF65-F5344CB8AC3E}">
        <p14:creationId xmlns:p14="http://schemas.microsoft.com/office/powerpoint/2010/main" val="42476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Antegrade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Subintimal Dissection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Re-entry Techniques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Involve </a:t>
            </a:r>
            <a:r>
              <a:rPr lang="en-IN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two </a:t>
            </a: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steps</a:t>
            </a:r>
            <a:endParaRPr lang="en-IN" b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(1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)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Creation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of subintimal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dissection of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varying length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spanning the length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(2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)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Re-entry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into the true lumen using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various re-entry 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6382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Subintimal </a:t>
            </a:r>
            <a:r>
              <a:rPr lang="en-IN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 And Re-entry </a:t>
            </a:r>
            <a:r>
              <a:rPr lang="en-IN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Continuous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advancement of the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knuckled polymer-coated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guidewire till it spontaneously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enters the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true lumen 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pontaneous re-entry occurs after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considerable subintimal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course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Re-entry is usually at distal bifurcation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Associated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with side branch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compromise</a:t>
            </a:r>
          </a:p>
          <a:p>
            <a:pPr>
              <a:lnSpc>
                <a:spcPct val="150000"/>
              </a:lnSpc>
            </a:pP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Not recommended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in vessels with major side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branches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9802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Knuckle wire technique”</a:t>
            </a:r>
            <a:b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Antegrade dissection- By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pushing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 polymer-coated (plastic jacketed) guidewire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, so as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to form a tight loop at its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tip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This wire is then advanced into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the subintimal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1794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Contrast-guided STAR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To simplify STAR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Puncture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 proximal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fibrotic cap with a stiff wire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Advance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 microcatheter or an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OTW balloon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into the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lesion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Inject 1-2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contrast into the lesion after removing the guidewire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Subintimal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dissection is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visualized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Tubular dissections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and storm cloud dissection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9017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Mini-STAR technique and </a:t>
            </a:r>
            <a: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Antegrade Subintimal Tracking </a:t>
            </a:r>
            <a:r>
              <a:rPr lang="en-I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Modifications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the STAR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technique 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Devised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to prevent SB compromise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Enter the true lumen as proximally as possible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Mini-STAR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- </a:t>
            </a: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Polymercoated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wire (Fielder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FC/XT), tip is shaped to 2 curves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LAST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- Stiffer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guidewires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with a/c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distal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bend (</a:t>
            </a:r>
            <a:r>
              <a:rPr lang="en-IN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Confianza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Pro12/Pilot 200)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9222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devices for guided subintimal </a:t>
            </a:r>
            <a:r>
              <a:rPr lang="en-I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re-entry</a:t>
            </a:r>
            <a:endParaRPr lang="en-I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3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Bridge-Point </a:t>
            </a:r>
            <a:r>
              <a:rPr lang="en-IN" sz="36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Medical </a:t>
            </a:r>
            <a:r>
              <a:rPr lang="en-IN" sz="3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System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CrossBoss CTO crossing catheter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Stingray CTO re-entry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system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765" y="1972586"/>
            <a:ext cx="3946035" cy="38296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8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CrossBoss CTO crossing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catheter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Metal OTW microcatheter with rounded tip to prevent vessel </a:t>
            </a:r>
            <a:r>
              <a:rPr lang="en-US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exit</a:t>
            </a:r>
            <a:endParaRPr lang="en-US" sz="24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Device rotated rapidly in either direction using fast </a:t>
            </a:r>
            <a:r>
              <a:rPr lang="en-US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spin</a:t>
            </a:r>
            <a:endParaRPr lang="en-US" sz="24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Can advance through the CTO without a wire in the </a:t>
            </a:r>
            <a:r>
              <a:rPr lang="en-US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lead</a:t>
            </a:r>
            <a:endParaRPr lang="en-US" sz="24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Subintimal position- true lumen reentry performed </a:t>
            </a:r>
            <a:endParaRPr lang="en-US" sz="2400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N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Smaller </a:t>
            </a:r>
            <a:r>
              <a:rPr lang="en-IN" sz="2400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subadventitial</a:t>
            </a:r>
            <a:r>
              <a:rPr lang="en-IN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 space – less likely to accumulate </a:t>
            </a:r>
            <a:r>
              <a:rPr lang="en-IN" sz="24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blood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N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Hydrophilic coated, multi-wire coiled shaft provides precise turn-for-turn response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IN" sz="2400" dirty="0">
                <a:solidFill>
                  <a:srgbClr val="FFFF00"/>
                </a:solidFill>
                <a:latin typeface="Footlight MT Light" panose="0204060206030A020304" pitchFamily="18" charset="0"/>
              </a:rPr>
              <a:t>Fast-Spin torque device allows rapid rotation of the catheter to facilitate crossing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en-IN" sz="2400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/>
              <a:t>bostonscientific.com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6813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CrossBoss CTO crossing catheter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37" y="486681"/>
            <a:ext cx="5518726" cy="6861175"/>
          </a:xfrm>
        </p:spPr>
      </p:pic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/>
              <a:t>bostonscientific.com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3716" y="1303718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1.0 mm atraumatic distal tip</a:t>
            </a:r>
            <a:endParaRPr lang="en-IN" sz="20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0096" y="4800600"/>
            <a:ext cx="2628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Fast-Spin torque device</a:t>
            </a:r>
            <a:endParaRPr lang="en-IN" sz="20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1436" y="1627578"/>
            <a:ext cx="2609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Multi-wire coiled shaft</a:t>
            </a:r>
            <a:endParaRPr lang="en-IN" sz="20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69" y="1961513"/>
            <a:ext cx="4381500" cy="3911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20" y="1827633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Stingray Coronary CTO Re-Entry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solidFill>
                  <a:srgbClr val="FFFF00"/>
                </a:solidFill>
                <a:latin typeface="Footlight MT Light" panose="0204060206030A020304" pitchFamily="18" charset="0"/>
              </a:rPr>
              <a:t>1mm flat balloon with 3 exit ports connected to the same </a:t>
            </a:r>
            <a:r>
              <a:rPr lang="en-US" sz="26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lumen</a:t>
            </a:r>
            <a:endParaRPr lang="en-US" sz="26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solidFill>
                  <a:srgbClr val="FFFF00"/>
                </a:solidFill>
                <a:latin typeface="Footlight MT Light" panose="0204060206030A020304" pitchFamily="18" charset="0"/>
              </a:rPr>
              <a:t>Distal exit port – for balloon </a:t>
            </a:r>
            <a:r>
              <a:rPr lang="en-US" sz="26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positioning</a:t>
            </a:r>
            <a:endParaRPr lang="en-US" sz="26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solidFill>
                  <a:srgbClr val="FFFF00"/>
                </a:solidFill>
                <a:latin typeface="Footlight MT Light" panose="0204060206030A020304" pitchFamily="18" charset="0"/>
              </a:rPr>
              <a:t>Other 2 180º opposed to each </a:t>
            </a:r>
            <a:r>
              <a:rPr lang="en-US" sz="26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other</a:t>
            </a:r>
            <a:endParaRPr lang="en-US" sz="26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solidFill>
                  <a:srgbClr val="FFFF00"/>
                </a:solidFill>
                <a:latin typeface="Footlight MT Light" panose="0204060206030A020304" pitchFamily="18" charset="0"/>
              </a:rPr>
              <a:t>Uses guidewire with extreme tapered tip (0.0025) for </a:t>
            </a:r>
            <a:r>
              <a:rPr lang="en-US" sz="2600" dirty="0" err="1" smtClean="0">
                <a:solidFill>
                  <a:srgbClr val="FFFF00"/>
                </a:solidFill>
                <a:latin typeface="Footlight MT Light" panose="0204060206030A020304" pitchFamily="18" charset="0"/>
              </a:rPr>
              <a:t>rentry</a:t>
            </a:r>
            <a:endParaRPr lang="en-US" sz="26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solidFill>
                  <a:srgbClr val="FFFF00"/>
                </a:solidFill>
                <a:latin typeface="Footlight MT Light" panose="0204060206030A020304" pitchFamily="18" charset="0"/>
              </a:rPr>
              <a:t>Distal true lumen entry confirmed by contralateral </a:t>
            </a:r>
            <a:r>
              <a:rPr lang="en-US" sz="26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injection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  <a:r>
              <a:rPr lang="en-IN" sz="2600" dirty="0">
                <a:solidFill>
                  <a:srgbClr val="FFFF00"/>
                </a:solidFill>
                <a:latin typeface="Footlight MT Light" panose="0204060206030A020304" pitchFamily="18" charset="0"/>
              </a:rPr>
              <a:t>Self-orienting, flat balloon hugs the vessel, automatically positioning one exit port toward the true lumen</a:t>
            </a:r>
            <a:endParaRPr lang="en-US" sz="2600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en-IN" sz="2600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/>
              <a:t>bostonscientific.com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6613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Stingray Coronary CTO Re-Entry System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1457957"/>
            <a:ext cx="5045529" cy="5045529"/>
          </a:xfrm>
        </p:spPr>
      </p:pic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/>
              <a:t>bostonscientific.com</a:t>
            </a:r>
            <a:endParaRPr lang="en-IN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1457956"/>
            <a:ext cx="5070022" cy="5000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1301" y="2783519"/>
            <a:ext cx="359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Angled guidewire with distal probes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3973" y="4667685"/>
            <a:ext cx="377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180˚ opposed and offsetting exit ports</a:t>
            </a:r>
          </a:p>
        </p:txBody>
      </p:sp>
    </p:spTree>
    <p:extLst>
      <p:ext uri="{BB962C8B-B14F-4D97-AF65-F5344CB8AC3E}">
        <p14:creationId xmlns:p14="http://schemas.microsoft.com/office/powerpoint/2010/main" val="954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of CTOs and choice of</a:t>
            </a:r>
            <a:b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revascularization in Dallas VAMC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19591"/>
            <a:ext cx="121920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sz="2000" i="1"/>
              <a:t>Jeroudi O et al. CCI 2013</a:t>
            </a:r>
            <a:endParaRPr lang="en-IN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396" y="1690687"/>
            <a:ext cx="79057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FAST-CTOs trial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10230"/>
            <a:ext cx="12192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i="1" dirty="0"/>
              <a:t>Whitlow PL, Burke MN, Lombardi WL, et al. Use of a novel crossing </a:t>
            </a:r>
            <a:r>
              <a:rPr lang="en-IN" i="1" dirty="0" smtClean="0"/>
              <a:t>and </a:t>
            </a:r>
            <a:r>
              <a:rPr lang="en-IN" i="1" dirty="0" err="1" smtClean="0"/>
              <a:t>reentry</a:t>
            </a:r>
            <a:r>
              <a:rPr lang="en-IN" i="1" dirty="0" smtClean="0"/>
              <a:t> </a:t>
            </a:r>
            <a:r>
              <a:rPr lang="en-IN" i="1" dirty="0"/>
              <a:t>system in coronary chronic total occlusions </a:t>
            </a:r>
            <a:r>
              <a:rPr lang="en-IN" i="1" dirty="0" smtClean="0"/>
              <a:t>that have failed standard </a:t>
            </a:r>
            <a:r>
              <a:rPr lang="en-IN" i="1" dirty="0"/>
              <a:t>crossing techniques: results of the FAST-CTOs (</a:t>
            </a:r>
            <a:r>
              <a:rPr lang="en-IN" i="1" dirty="0" smtClean="0"/>
              <a:t>Facilitated Antegrade </a:t>
            </a:r>
            <a:r>
              <a:rPr lang="en-IN" i="1" dirty="0"/>
              <a:t>Steering Technique in Chronic </a:t>
            </a:r>
            <a:r>
              <a:rPr lang="en-IN" i="1" dirty="0" smtClean="0"/>
              <a:t>Total Occlusions</a:t>
            </a:r>
            <a:r>
              <a:rPr lang="en-IN" i="1" dirty="0"/>
              <a:t>) trial. </a:t>
            </a:r>
            <a:r>
              <a:rPr lang="en-IN" i="1" dirty="0" smtClean="0"/>
              <a:t>JACC </a:t>
            </a:r>
            <a:r>
              <a:rPr lang="en-IN" i="1" dirty="0" err="1" smtClean="0"/>
              <a:t>Cardiovasc</a:t>
            </a:r>
            <a:r>
              <a:rPr lang="en-IN" i="1" dirty="0" smtClean="0"/>
              <a:t> </a:t>
            </a:r>
            <a:r>
              <a:rPr lang="en-IN" i="1" dirty="0" err="1"/>
              <a:t>Interv</a:t>
            </a:r>
            <a:r>
              <a:rPr lang="en-IN" i="1" dirty="0"/>
              <a:t>. 2012;5(4):393-401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1462"/>
            <a:ext cx="6591993" cy="4051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81454" y="2690336"/>
            <a:ext cx="4106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Higher technical success </a:t>
            </a:r>
          </a:p>
          <a:p>
            <a:r>
              <a:rPr lang="en-IN" sz="24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(</a:t>
            </a:r>
            <a:r>
              <a:rPr lang="en-IN" sz="24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77% versus 59%, p &lt; </a:t>
            </a:r>
            <a:r>
              <a:rPr lang="en-IN" sz="24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0.001)</a:t>
            </a:r>
          </a:p>
          <a:p>
            <a:r>
              <a:rPr lang="en-IN" sz="24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Shorter fluoro time </a:t>
            </a:r>
            <a:r>
              <a:rPr lang="en-IN" sz="24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(p </a:t>
            </a:r>
            <a:r>
              <a:rPr lang="en-IN" sz="2400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&lt;0.001</a:t>
            </a:r>
            <a:r>
              <a:rPr lang="en-IN" sz="2400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)</a:t>
            </a:r>
            <a:br>
              <a:rPr lang="en-IN" sz="2400" b="1" dirty="0">
                <a:solidFill>
                  <a:srgbClr val="FFFF00"/>
                </a:solidFill>
                <a:latin typeface="Footlight MT Light" panose="0204060206030A020304" pitchFamily="18" charset="0"/>
              </a:rPr>
            </a:br>
            <a:endParaRPr lang="en-IN" sz="2400" b="1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Antegrade intimal plaque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Intentionally directing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 guidewire into the intimal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plaque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ntentional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loose tissue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tracking or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intentional intimal plaque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tracking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Higher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success rate of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 recanalization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as compared to subintimal tracking</a:t>
            </a: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7660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741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Retrograde Wiring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693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Retrograde Wiring Techniques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3570"/>
            <a:ext cx="766010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Initially used after a failed antegrade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Distal cap of CTO is often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softer and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less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fibrotic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Not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considered as first-line approach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and is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reserved for prior failed attempts of antegrade approach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305" y="1690688"/>
            <a:ext cx="3260558" cy="4224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68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Retrograde </a:t>
            </a:r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(Contd..)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Now used as initial strategy in challenging cases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Ostial occlusion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Long occlusion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Without stump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Large s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ide branch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Severe tortuosity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Visible continuous collaterals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305" y="1690688"/>
            <a:ext cx="3260558" cy="4224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09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Procedures </a:t>
            </a:r>
            <a:r>
              <a:rPr lang="en-I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Retrograde Approach</a:t>
            </a:r>
            <a:endParaRPr lang="en-I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7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Fr guiding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catheter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with a side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hole from LFA/LRA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Super-selective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dye injection from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 microcatheter- Collaterals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Septal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collaterals are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preferred- Because they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are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dilatable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S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oft polymeric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wire with a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microcatheter (Corsair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) is employed</a:t>
            </a:r>
          </a:p>
        </p:txBody>
      </p:sp>
    </p:spTree>
    <p:extLst>
      <p:ext uri="{BB962C8B-B14F-4D97-AF65-F5344CB8AC3E}">
        <p14:creationId xmlns:p14="http://schemas.microsoft.com/office/powerpoint/2010/main" val="19740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Procedures </a:t>
            </a:r>
            <a:r>
              <a:rPr lang="en-I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Retrograde Approach</a:t>
            </a:r>
            <a:endParaRPr lang="en-I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Slippery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wires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used for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collaterals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Epicardial- Runthrough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(Terumo), Whisper (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Abbott), Sion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(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Asahi)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Septal- Fielder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FC (Asahi), Fielder XT (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Asahi)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Cork screw- Fielder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XT, Fielder XT-R (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Asahi)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After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 successful delivery of a slippery wire,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the microcatheter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is advanced towards the distal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coronary artery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via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collaterals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If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 microcatheter (preferably Corsair) cannot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be advanced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,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septal dilatation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may be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performed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with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 </a:t>
            </a:r>
            <a:r>
              <a:rPr lang="en-IN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1.0-1.25 </a:t>
            </a:r>
            <a:r>
              <a:rPr lang="en-IN" b="1" u="sng" dirty="0">
                <a:solidFill>
                  <a:srgbClr val="FFFF00"/>
                </a:solidFill>
                <a:latin typeface="Footlight MT Light" panose="0204060206030A020304" pitchFamily="18" charset="0"/>
              </a:rPr>
              <a:t>mm OTW balloon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to 2-3 </a:t>
            </a:r>
            <a:r>
              <a:rPr lang="en-IN" dirty="0" err="1">
                <a:solidFill>
                  <a:srgbClr val="FFFF00"/>
                </a:solidFill>
                <a:latin typeface="Footlight MT Light" panose="0204060206030A020304" pitchFamily="18" charset="0"/>
              </a:rPr>
              <a:t>atm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Retrograde Approach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3 </a:t>
            </a:r>
            <a:r>
              <a:rPr lang="en-IN" b="1" dirty="0">
                <a:solidFill>
                  <a:srgbClr val="FFFF00"/>
                </a:solidFill>
                <a:latin typeface="Footlight MT Light" panose="0204060206030A020304" pitchFamily="18" charset="0"/>
              </a:rPr>
              <a:t>possible routes to reach distal cap of a </a:t>
            </a:r>
            <a:r>
              <a:rPr lang="en-IN" b="1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CTO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Through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arterial or venous grafts anastomosed to the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distal Vessel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Through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epicardial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collaterals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hrough septal collateral channels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sp>
        <p:nvSpPr>
          <p:cNvPr id="4" name="Rectangle 3"/>
          <p:cNvSpPr/>
          <p:nvPr/>
        </p:nvSpPr>
        <p:spPr>
          <a:xfrm>
            <a:off x="427264" y="5348416"/>
            <a:ext cx="11337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Footlight MT Light" panose="0204060206030A020304" pitchFamily="18" charset="0"/>
              </a:rPr>
              <a:t>Septal collaterals are the preferred collaterals owing to </a:t>
            </a:r>
            <a:r>
              <a:rPr lang="en-IN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their shorter</a:t>
            </a:r>
            <a:r>
              <a:rPr lang="en-IN" dirty="0">
                <a:solidFill>
                  <a:schemeClr val="bg1"/>
                </a:solidFill>
                <a:latin typeface="Footlight MT Light" panose="0204060206030A020304" pitchFamily="18" charset="0"/>
              </a:rPr>
              <a:t>, less tortuous route and feasibility of balloon dilation </a:t>
            </a:r>
            <a:r>
              <a:rPr lang="en-IN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for facilitating </a:t>
            </a:r>
            <a:r>
              <a:rPr lang="en-IN" dirty="0">
                <a:solidFill>
                  <a:schemeClr val="bg1"/>
                </a:solidFill>
                <a:latin typeface="Footlight MT Light" panose="0204060206030A020304" pitchFamily="18" charset="0"/>
              </a:rPr>
              <a:t>device passage without significant risk of </a:t>
            </a:r>
            <a:r>
              <a:rPr lang="en-IN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perforation and </a:t>
            </a:r>
            <a:r>
              <a:rPr lang="en-IN" dirty="0" err="1">
                <a:solidFill>
                  <a:schemeClr val="bg1"/>
                </a:solidFill>
                <a:latin typeface="Footlight MT Light" panose="0204060206030A020304" pitchFamily="18" charset="0"/>
              </a:rPr>
              <a:t>tamponade</a:t>
            </a:r>
            <a:endParaRPr lang="en-IN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Septal collateral crossing technique</a:t>
            </a:r>
            <a:endParaRPr lang="en-I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Septal surfing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Advance guidewire through collateral without contrast visualization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Contrast guided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Wire advancement after selective (through Corsair tip) or nonselective(through guide catheter)- Contrast injection identify best crossing route</a:t>
            </a:r>
            <a:endParaRPr lang="en-IN" dirty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74696" y="1363579"/>
            <a:ext cx="1780673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75948" y="1363579"/>
            <a:ext cx="2009274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9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Retrograde Approach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Hydrophilic soft-tipped floppy guidewires are ideal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for negotiating </a:t>
            </a: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these collateral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channels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rgbClr val="FFFF00"/>
                </a:solidFill>
                <a:latin typeface="Footlight MT Light" panose="0204060206030A020304" pitchFamily="18" charset="0"/>
              </a:rPr>
              <a:t>Use of microcatheter </a:t>
            </a:r>
            <a:r>
              <a:rPr lang="en-IN" dirty="0" smtClean="0">
                <a:solidFill>
                  <a:srgbClr val="FFFF00"/>
                </a:solidFill>
                <a:latin typeface="Footlight MT Light" panose="0204060206030A020304" pitchFamily="18" charset="0"/>
              </a:rPr>
              <a:t>is mandatory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Terumo Fine-Cross</a:t>
            </a:r>
            <a:endParaRPr lang="en-IN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Super-Cross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Turnpike </a:t>
            </a:r>
            <a:endParaRPr lang="en-IN" b="1" dirty="0" smtClean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Corsair microcatheter</a:t>
            </a:r>
          </a:p>
          <a:p>
            <a:pPr>
              <a:lnSpc>
                <a:spcPct val="150000"/>
              </a:lnSpc>
            </a:pPr>
            <a:endParaRPr lang="en-IN" dirty="0" smtClean="0"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8861"/>
            <a:ext cx="121920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en-IN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38" y="2518611"/>
            <a:ext cx="5839326" cy="365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538" y="3176337"/>
            <a:ext cx="5839326" cy="1026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727192"/>
            <a:ext cx="5354051" cy="4438650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252" y="1722270"/>
            <a:ext cx="5566611" cy="4438651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54924" y="5209927"/>
            <a:ext cx="736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Corsair- Extra ordinary trackability</a:t>
            </a:r>
            <a:endParaRPr lang="en-IN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3971</TotalTime>
  <Words>6336</Words>
  <Application>Microsoft Office PowerPoint</Application>
  <PresentationFormat>Widescreen</PresentationFormat>
  <Paragraphs>979</Paragraphs>
  <Slides>119</Slides>
  <Notes>100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8" baseType="lpstr">
      <vt:lpstr>Batang</vt:lpstr>
      <vt:lpstr>Arial</vt:lpstr>
      <vt:lpstr>Calibri</vt:lpstr>
      <vt:lpstr>Calibri Light</vt:lpstr>
      <vt:lpstr>Cambria</vt:lpstr>
      <vt:lpstr>Footlight MT Light</vt:lpstr>
      <vt:lpstr>Times New Roman</vt:lpstr>
      <vt:lpstr>Wingdings</vt:lpstr>
      <vt:lpstr>Office Theme</vt:lpstr>
      <vt:lpstr>Chronic Total Coronary Occlusion (CTO)- PCI Strategies</vt:lpstr>
      <vt:lpstr>Introduction</vt:lpstr>
      <vt:lpstr>Introduction</vt:lpstr>
      <vt:lpstr>Introduction</vt:lpstr>
      <vt:lpstr>Outline</vt:lpstr>
      <vt:lpstr>Definition</vt:lpstr>
      <vt:lpstr>CTO: Definition</vt:lpstr>
      <vt:lpstr>Prevalence Canadian Multi-center CTO Registry</vt:lpstr>
      <vt:lpstr>Prevalence of CTOs and choice of revascularization in Dallas VAMC</vt:lpstr>
      <vt:lpstr>Prevalence</vt:lpstr>
      <vt:lpstr>Pathology of CTO Lesion</vt:lpstr>
      <vt:lpstr>Pathology of CTO Lesion</vt:lpstr>
      <vt:lpstr>Pathology of CTO Lesion</vt:lpstr>
      <vt:lpstr>Presentation</vt:lpstr>
      <vt:lpstr>Why CTO Intervention Necessary?</vt:lpstr>
      <vt:lpstr>Why open a CTO?</vt:lpstr>
      <vt:lpstr>Impact of CTO on outcomes post STEMI</vt:lpstr>
      <vt:lpstr>PowerPoint Presentation</vt:lpstr>
      <vt:lpstr>Let us review the literature..</vt:lpstr>
      <vt:lpstr>SYNTAX trial</vt:lpstr>
      <vt:lpstr>Observational Studies Demonstrating Significant Reductions in Mortality With Successful PCI for CTO</vt:lpstr>
      <vt:lpstr> Mehran et al.  </vt:lpstr>
      <vt:lpstr>CTO-PCI long term outcome: Seuro et al</vt:lpstr>
      <vt:lpstr>Seuro et al: Results</vt:lpstr>
      <vt:lpstr>Seuro et al: Results</vt:lpstr>
      <vt:lpstr>PowerPoint Presentation</vt:lpstr>
      <vt:lpstr>Seuro et al: Results</vt:lpstr>
      <vt:lpstr>Jones et al: CTO long-term survival</vt:lpstr>
      <vt:lpstr>Jones et al: CTO long-term survival</vt:lpstr>
      <vt:lpstr>Jones et al: CTO long-term survival</vt:lpstr>
      <vt:lpstr>CTO-PCI outcome variability by Target Vessel</vt:lpstr>
      <vt:lpstr>CTO-PCI outcome variability by Target Vessel</vt:lpstr>
      <vt:lpstr>Meta-analysis of the effect of PCI on CTO</vt:lpstr>
      <vt:lpstr>RCTs are in horizon</vt:lpstr>
      <vt:lpstr>Success Rates of CTO intervention</vt:lpstr>
      <vt:lpstr>PowerPoint Presentation</vt:lpstr>
      <vt:lpstr>J-CTO Score</vt:lpstr>
      <vt:lpstr>J-CTO Score</vt:lpstr>
      <vt:lpstr>J-CTO Score</vt:lpstr>
      <vt:lpstr>Challenges of CTO lesions PCI</vt:lpstr>
      <vt:lpstr>Challenges of CTO lesions PCI</vt:lpstr>
      <vt:lpstr>What we do is, “Hybrid” now</vt:lpstr>
      <vt:lpstr>“Hybrid”</vt:lpstr>
      <vt:lpstr>Pre-procedure planning</vt:lpstr>
      <vt:lpstr>Dual injection </vt:lpstr>
      <vt:lpstr>Dual injection </vt:lpstr>
      <vt:lpstr>Dual injection </vt:lpstr>
      <vt:lpstr>Hybrid CTO crossing algorithm</vt:lpstr>
      <vt:lpstr>Studying the CTO: Focus on 4 Elements</vt:lpstr>
      <vt:lpstr>Strategic plan</vt:lpstr>
      <vt:lpstr>Proximal cap</vt:lpstr>
      <vt:lpstr>Lesion length</vt:lpstr>
      <vt:lpstr>Distal cap</vt:lpstr>
      <vt:lpstr>Collaterals</vt:lpstr>
      <vt:lpstr>CTO PCI: Basics</vt:lpstr>
      <vt:lpstr>Guide wires for CTO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important features regarding CTO wires</vt:lpstr>
      <vt:lpstr>Major requirements for guidewire </vt:lpstr>
      <vt:lpstr>PowerPoint Presentation</vt:lpstr>
      <vt:lpstr>Role of microcatheters in CTO PCI</vt:lpstr>
      <vt:lpstr>Role of microcatheters in CTO PCI</vt:lpstr>
      <vt:lpstr>Tip shaping</vt:lpstr>
      <vt:lpstr>Different wiring techniques</vt:lpstr>
      <vt:lpstr>Drilling approach</vt:lpstr>
      <vt:lpstr>Drilling approach</vt:lpstr>
      <vt:lpstr>Drilling approach</vt:lpstr>
      <vt:lpstr>Penetrating approach</vt:lpstr>
      <vt:lpstr>PowerPoint Presentation</vt:lpstr>
      <vt:lpstr>Sliding approach</vt:lpstr>
      <vt:lpstr>Sliding approach</vt:lpstr>
      <vt:lpstr>PowerPoint Presentation</vt:lpstr>
      <vt:lpstr>Advance Antegrade Wiring Techniques</vt:lpstr>
      <vt:lpstr>Parallel wire technique</vt:lpstr>
      <vt:lpstr>PowerPoint Presentation</vt:lpstr>
      <vt:lpstr>Antegrade Subintimal Dissection and  Re-entry Techniques</vt:lpstr>
      <vt:lpstr>Subintimal Tracking And Re-entry technique</vt:lpstr>
      <vt:lpstr> “Knuckle wire technique” </vt:lpstr>
      <vt:lpstr>Contrast-guided STAR technique</vt:lpstr>
      <vt:lpstr>Mini-STAR technique and  Limited Antegrade Subintimal Tracking (LAST)</vt:lpstr>
      <vt:lpstr>Dedicated devices for guided subintimal re-entry</vt:lpstr>
      <vt:lpstr>CrossBoss CTO crossing catheter</vt:lpstr>
      <vt:lpstr>CrossBoss CTO crossing catheter</vt:lpstr>
      <vt:lpstr>Stingray Coronary CTO Re-Entry System</vt:lpstr>
      <vt:lpstr>Stingray Coronary CTO Re-Entry System</vt:lpstr>
      <vt:lpstr>FAST-CTOs trial</vt:lpstr>
      <vt:lpstr>Antegrade intimal plaque tracking</vt:lpstr>
      <vt:lpstr>Retrograde Wiring Techniques</vt:lpstr>
      <vt:lpstr>Retrograde Wiring Techniques</vt:lpstr>
      <vt:lpstr>Retrograde Approach (Contd..)</vt:lpstr>
      <vt:lpstr>Standardized Procedures of Retrograde Approach</vt:lpstr>
      <vt:lpstr>Standardized Procedures of Retrograde Approach</vt:lpstr>
      <vt:lpstr>Retrograde Approach (Contd..)</vt:lpstr>
      <vt:lpstr>Septal collateral crossing technique</vt:lpstr>
      <vt:lpstr>Retrograde Approach (Contd..)</vt:lpstr>
      <vt:lpstr>Wiring Strategies for Retrograde Approach</vt:lpstr>
      <vt:lpstr>Retrograde wire cross</vt:lpstr>
      <vt:lpstr>Kissing wire cross</vt:lpstr>
      <vt:lpstr>Kissing wire cross</vt:lpstr>
      <vt:lpstr>Controlled antegrade and retrograde tracking</vt:lpstr>
      <vt:lpstr>Controlled antegrade and retrograde tracking</vt:lpstr>
      <vt:lpstr>CART</vt:lpstr>
      <vt:lpstr>Corsair micro catheter</vt:lpstr>
      <vt:lpstr>Reverse CART</vt:lpstr>
      <vt:lpstr>Reverse CART</vt:lpstr>
      <vt:lpstr>Confluent balloon technique</vt:lpstr>
      <vt:lpstr>IVUS guided reverse CART</vt:lpstr>
      <vt:lpstr>Subsequent steps</vt:lpstr>
      <vt:lpstr>Removal of hardware</vt:lpstr>
      <vt:lpstr>Retrograde CTO PCI: Success and complications meta-analysis</vt:lpstr>
      <vt:lpstr>CTO PCI periprocedural MI</vt:lpstr>
      <vt:lpstr>CTO PCI: Success and complications</vt:lpstr>
      <vt:lpstr>PowerPoint Presentation</vt:lpstr>
      <vt:lpstr>Conclusion</vt:lpstr>
      <vt:lpstr>Thank You..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208</cp:revision>
  <dcterms:created xsi:type="dcterms:W3CDTF">2016-03-09T14:45:22Z</dcterms:created>
  <dcterms:modified xsi:type="dcterms:W3CDTF">2016-03-24T03:43:01Z</dcterms:modified>
</cp:coreProperties>
</file>